
<file path=[Content_Types].xml><?xml version="1.0" encoding="utf-8"?>
<Types xmlns="http://schemas.openxmlformats.org/package/2006/content-types">
  <Default Extension="xml" ContentType="application/xml"/>
  <Default Extension="mpeg" ContentType="video/unknown"/>
  <Default Extension="jpeg" ContentType="image/jpeg"/>
  <Default Extension="rels" ContentType="application/vnd.openxmlformats-package.relationships+xml"/>
  <Default Extension="emf" ContentType="image/x-emf"/>
  <Default Extension="wdp" ContentType="image/vnd.ms-photo"/>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2"/>
  </p:notesMasterIdLst>
  <p:sldIdLst>
    <p:sldId id="257" r:id="rId2"/>
    <p:sldId id="264" r:id="rId3"/>
    <p:sldId id="379" r:id="rId4"/>
    <p:sldId id="323" r:id="rId5"/>
    <p:sldId id="328" r:id="rId6"/>
    <p:sldId id="327" r:id="rId7"/>
    <p:sldId id="325" r:id="rId8"/>
    <p:sldId id="329" r:id="rId9"/>
    <p:sldId id="330" r:id="rId10"/>
    <p:sldId id="324" r:id="rId11"/>
    <p:sldId id="333" r:id="rId12"/>
    <p:sldId id="334" r:id="rId13"/>
    <p:sldId id="335" r:id="rId14"/>
    <p:sldId id="336" r:id="rId15"/>
    <p:sldId id="381" r:id="rId16"/>
    <p:sldId id="382" r:id="rId17"/>
    <p:sldId id="383" r:id="rId18"/>
    <p:sldId id="384" r:id="rId19"/>
    <p:sldId id="380" r:id="rId20"/>
    <p:sldId id="385" r:id="rId21"/>
    <p:sldId id="386" r:id="rId22"/>
    <p:sldId id="387" r:id="rId23"/>
    <p:sldId id="388" r:id="rId24"/>
    <p:sldId id="390" r:id="rId25"/>
    <p:sldId id="391" r:id="rId26"/>
    <p:sldId id="407" r:id="rId27"/>
    <p:sldId id="405" r:id="rId28"/>
    <p:sldId id="406" r:id="rId29"/>
    <p:sldId id="409" r:id="rId30"/>
    <p:sldId id="411" r:id="rId31"/>
    <p:sldId id="412" r:id="rId32"/>
    <p:sldId id="413" r:id="rId33"/>
    <p:sldId id="414" r:id="rId34"/>
    <p:sldId id="415" r:id="rId35"/>
    <p:sldId id="392" r:id="rId36"/>
    <p:sldId id="427" r:id="rId37"/>
    <p:sldId id="430" r:id="rId38"/>
    <p:sldId id="429" r:id="rId39"/>
    <p:sldId id="431" r:id="rId40"/>
    <p:sldId id="428" r:id="rId41"/>
    <p:sldId id="433" r:id="rId42"/>
    <p:sldId id="432" r:id="rId43"/>
    <p:sldId id="424" r:id="rId44"/>
    <p:sldId id="425" r:id="rId45"/>
    <p:sldId id="426" r:id="rId46"/>
    <p:sldId id="423" r:id="rId47"/>
    <p:sldId id="420" r:id="rId48"/>
    <p:sldId id="421" r:id="rId49"/>
    <p:sldId id="422" r:id="rId50"/>
    <p:sldId id="417" r:id="rId51"/>
    <p:sldId id="418" r:id="rId52"/>
    <p:sldId id="397" r:id="rId53"/>
    <p:sldId id="398" r:id="rId54"/>
    <p:sldId id="399" r:id="rId55"/>
    <p:sldId id="400" r:id="rId56"/>
    <p:sldId id="401" r:id="rId57"/>
    <p:sldId id="402" r:id="rId58"/>
    <p:sldId id="403" r:id="rId59"/>
    <p:sldId id="404" r:id="rId60"/>
    <p:sldId id="434" r:id="rId61"/>
    <p:sldId id="436" r:id="rId62"/>
    <p:sldId id="435" r:id="rId63"/>
    <p:sldId id="438" r:id="rId64"/>
    <p:sldId id="437" r:id="rId65"/>
    <p:sldId id="452" r:id="rId66"/>
    <p:sldId id="395" r:id="rId67"/>
    <p:sldId id="441" r:id="rId68"/>
    <p:sldId id="449" r:id="rId69"/>
    <p:sldId id="450" r:id="rId70"/>
    <p:sldId id="451" r:id="rId71"/>
    <p:sldId id="396" r:id="rId72"/>
    <p:sldId id="439" r:id="rId73"/>
    <p:sldId id="440" r:id="rId74"/>
    <p:sldId id="442" r:id="rId75"/>
    <p:sldId id="443" r:id="rId76"/>
    <p:sldId id="444" r:id="rId77"/>
    <p:sldId id="445" r:id="rId78"/>
    <p:sldId id="448" r:id="rId79"/>
    <p:sldId id="446" r:id="rId80"/>
    <p:sldId id="447" r:id="rId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4" autoAdjust="0"/>
    <p:restoredTop sz="91734" autoAdjust="0"/>
  </p:normalViewPr>
  <p:slideViewPr>
    <p:cSldViewPr snapToGrid="0" snapToObjects="1">
      <p:cViewPr varScale="1">
        <p:scale>
          <a:sx n="88" d="100"/>
          <a:sy n="88" d="100"/>
        </p:scale>
        <p:origin x="-1896" y="-112"/>
      </p:cViewPr>
      <p:guideLst>
        <p:guide orient="horz" pos="2160"/>
        <p:guide pos="2880"/>
      </p:guideLst>
    </p:cSldViewPr>
  </p:slideViewPr>
  <p:outlineViewPr>
    <p:cViewPr>
      <p:scale>
        <a:sx n="33" d="100"/>
        <a:sy n="33" d="100"/>
      </p:scale>
      <p:origin x="0" y="2064"/>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notesMaster" Target="notesMasters/notesMaster1.xml"/><Relationship Id="rId83" Type="http://schemas.openxmlformats.org/officeDocument/2006/relationships/printerSettings" Target="printerSettings/printerSettings1.bin"/><Relationship Id="rId84" Type="http://schemas.openxmlformats.org/officeDocument/2006/relationships/presProps" Target="presProps.xml"/><Relationship Id="rId85" Type="http://schemas.openxmlformats.org/officeDocument/2006/relationships/viewProps" Target="viewProps.xml"/><Relationship Id="rId86" Type="http://schemas.openxmlformats.org/officeDocument/2006/relationships/theme" Target="theme/theme1.xml"/><Relationship Id="rId8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575D32-5F86-F04E-9BEA-BAF50FBD0F32}" type="datetimeFigureOut">
              <a:rPr lang="en-US" smtClean="0"/>
              <a:t>4/21/14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4D07DC-D0F0-594A-B01C-69B696F1B652}" type="slidenum">
              <a:rPr lang="en-US" smtClean="0"/>
              <a:t>‹#›</a:t>
            </a:fld>
            <a:endParaRPr lang="en-US"/>
          </a:p>
        </p:txBody>
      </p:sp>
    </p:spTree>
    <p:extLst>
      <p:ext uri="{BB962C8B-B14F-4D97-AF65-F5344CB8AC3E}">
        <p14:creationId xmlns:p14="http://schemas.microsoft.com/office/powerpoint/2010/main" val="308145358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4D07DC-D0F0-594A-B01C-69B696F1B652}" type="slidenum">
              <a:rPr lang="en-US" smtClean="0"/>
              <a:t>1</a:t>
            </a:fld>
            <a:endParaRPr lang="en-US"/>
          </a:p>
        </p:txBody>
      </p:sp>
    </p:spTree>
    <p:extLst>
      <p:ext uri="{BB962C8B-B14F-4D97-AF65-F5344CB8AC3E}">
        <p14:creationId xmlns:p14="http://schemas.microsoft.com/office/powerpoint/2010/main" val="3895885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FF0000"/>
              </a:buClr>
              <a:buFont typeface="Wingdings" charset="2"/>
              <a:buNone/>
            </a:pPr>
            <a:endParaRPr lang="en-US" dirty="0"/>
          </a:p>
        </p:txBody>
      </p:sp>
      <p:sp>
        <p:nvSpPr>
          <p:cNvPr id="4" name="Slide Number Placeholder 3"/>
          <p:cNvSpPr>
            <a:spLocks noGrp="1"/>
          </p:cNvSpPr>
          <p:nvPr>
            <p:ph type="sldNum" sz="quarter" idx="10"/>
          </p:nvPr>
        </p:nvSpPr>
        <p:spPr/>
        <p:txBody>
          <a:bodyPr/>
          <a:lstStyle/>
          <a:p>
            <a:fld id="{0D4D07DC-D0F0-594A-B01C-69B696F1B652}" type="slidenum">
              <a:rPr lang="en-US" smtClean="0"/>
              <a:t>12</a:t>
            </a:fld>
            <a:endParaRPr lang="en-US"/>
          </a:p>
        </p:txBody>
      </p:sp>
    </p:spTree>
    <p:extLst>
      <p:ext uri="{BB962C8B-B14F-4D97-AF65-F5344CB8AC3E}">
        <p14:creationId xmlns:p14="http://schemas.microsoft.com/office/powerpoint/2010/main" val="378487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FF0000"/>
              </a:buClr>
              <a:buFont typeface="Wingdings" charset="2"/>
              <a:buNone/>
            </a:pPr>
            <a:endParaRPr lang="en-US" dirty="0"/>
          </a:p>
        </p:txBody>
      </p:sp>
      <p:sp>
        <p:nvSpPr>
          <p:cNvPr id="4" name="Slide Number Placeholder 3"/>
          <p:cNvSpPr>
            <a:spLocks noGrp="1"/>
          </p:cNvSpPr>
          <p:nvPr>
            <p:ph type="sldNum" sz="quarter" idx="10"/>
          </p:nvPr>
        </p:nvSpPr>
        <p:spPr/>
        <p:txBody>
          <a:bodyPr/>
          <a:lstStyle/>
          <a:p>
            <a:fld id="{0D4D07DC-D0F0-594A-B01C-69B696F1B652}" type="slidenum">
              <a:rPr lang="en-US" smtClean="0"/>
              <a:t>13</a:t>
            </a:fld>
            <a:endParaRPr lang="en-US"/>
          </a:p>
        </p:txBody>
      </p:sp>
    </p:spTree>
    <p:extLst>
      <p:ext uri="{BB962C8B-B14F-4D97-AF65-F5344CB8AC3E}">
        <p14:creationId xmlns:p14="http://schemas.microsoft.com/office/powerpoint/2010/main" val="378487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FF0000"/>
              </a:buClr>
              <a:buFont typeface="Wingdings" charset="2"/>
              <a:buNone/>
            </a:pPr>
            <a:endParaRPr lang="en-US" dirty="0"/>
          </a:p>
        </p:txBody>
      </p:sp>
      <p:sp>
        <p:nvSpPr>
          <p:cNvPr id="4" name="Slide Number Placeholder 3"/>
          <p:cNvSpPr>
            <a:spLocks noGrp="1"/>
          </p:cNvSpPr>
          <p:nvPr>
            <p:ph type="sldNum" sz="quarter" idx="10"/>
          </p:nvPr>
        </p:nvSpPr>
        <p:spPr/>
        <p:txBody>
          <a:bodyPr/>
          <a:lstStyle/>
          <a:p>
            <a:fld id="{0D4D07DC-D0F0-594A-B01C-69B696F1B652}" type="slidenum">
              <a:rPr lang="en-US" smtClean="0"/>
              <a:t>14</a:t>
            </a:fld>
            <a:endParaRPr lang="en-US"/>
          </a:p>
        </p:txBody>
      </p:sp>
    </p:spTree>
    <p:extLst>
      <p:ext uri="{BB962C8B-B14F-4D97-AF65-F5344CB8AC3E}">
        <p14:creationId xmlns:p14="http://schemas.microsoft.com/office/powerpoint/2010/main" val="378487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D07DC-D0F0-594A-B01C-69B696F1B652}" type="slidenum">
              <a:rPr lang="en-US" smtClean="0"/>
              <a:t>15</a:t>
            </a:fld>
            <a:endParaRPr lang="en-US"/>
          </a:p>
        </p:txBody>
      </p:sp>
    </p:spTree>
    <p:extLst>
      <p:ext uri="{BB962C8B-B14F-4D97-AF65-F5344CB8AC3E}">
        <p14:creationId xmlns:p14="http://schemas.microsoft.com/office/powerpoint/2010/main" val="378487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D07DC-D0F0-594A-B01C-69B696F1B652}" type="slidenum">
              <a:rPr lang="en-US" smtClean="0"/>
              <a:t>16</a:t>
            </a:fld>
            <a:endParaRPr lang="en-US"/>
          </a:p>
        </p:txBody>
      </p:sp>
    </p:spTree>
    <p:extLst>
      <p:ext uri="{BB962C8B-B14F-4D97-AF65-F5344CB8AC3E}">
        <p14:creationId xmlns:p14="http://schemas.microsoft.com/office/powerpoint/2010/main" val="378487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D07DC-D0F0-594A-B01C-69B696F1B652}" type="slidenum">
              <a:rPr lang="en-US" smtClean="0"/>
              <a:t>17</a:t>
            </a:fld>
            <a:endParaRPr lang="en-US"/>
          </a:p>
        </p:txBody>
      </p:sp>
    </p:spTree>
    <p:extLst>
      <p:ext uri="{BB962C8B-B14F-4D97-AF65-F5344CB8AC3E}">
        <p14:creationId xmlns:p14="http://schemas.microsoft.com/office/powerpoint/2010/main" val="378487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FF0000"/>
              </a:buClr>
              <a:buFont typeface="Wingdings" charset="2"/>
              <a:buNone/>
            </a:pPr>
            <a:endParaRPr lang="en-US" dirty="0"/>
          </a:p>
        </p:txBody>
      </p:sp>
      <p:sp>
        <p:nvSpPr>
          <p:cNvPr id="4" name="Slide Number Placeholder 3"/>
          <p:cNvSpPr>
            <a:spLocks noGrp="1"/>
          </p:cNvSpPr>
          <p:nvPr>
            <p:ph type="sldNum" sz="quarter" idx="10"/>
          </p:nvPr>
        </p:nvSpPr>
        <p:spPr/>
        <p:txBody>
          <a:bodyPr/>
          <a:lstStyle/>
          <a:p>
            <a:fld id="{0D4D07DC-D0F0-594A-B01C-69B696F1B652}" type="slidenum">
              <a:rPr lang="en-US" smtClean="0"/>
              <a:t>52</a:t>
            </a:fld>
            <a:endParaRPr lang="en-US"/>
          </a:p>
        </p:txBody>
      </p:sp>
    </p:spTree>
    <p:extLst>
      <p:ext uri="{BB962C8B-B14F-4D97-AF65-F5344CB8AC3E}">
        <p14:creationId xmlns:p14="http://schemas.microsoft.com/office/powerpoint/2010/main" val="378487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FF0000"/>
              </a:buClr>
              <a:buFont typeface="Wingdings" charset="2"/>
              <a:buNone/>
            </a:pPr>
            <a:endParaRPr lang="en-US" dirty="0"/>
          </a:p>
        </p:txBody>
      </p:sp>
      <p:sp>
        <p:nvSpPr>
          <p:cNvPr id="4" name="Slide Number Placeholder 3"/>
          <p:cNvSpPr>
            <a:spLocks noGrp="1"/>
          </p:cNvSpPr>
          <p:nvPr>
            <p:ph type="sldNum" sz="quarter" idx="10"/>
          </p:nvPr>
        </p:nvSpPr>
        <p:spPr/>
        <p:txBody>
          <a:bodyPr/>
          <a:lstStyle/>
          <a:p>
            <a:fld id="{0D4D07DC-D0F0-594A-B01C-69B696F1B652}" type="slidenum">
              <a:rPr lang="en-US" smtClean="0"/>
              <a:t>53</a:t>
            </a:fld>
            <a:endParaRPr lang="en-US"/>
          </a:p>
        </p:txBody>
      </p:sp>
    </p:spTree>
    <p:extLst>
      <p:ext uri="{BB962C8B-B14F-4D97-AF65-F5344CB8AC3E}">
        <p14:creationId xmlns:p14="http://schemas.microsoft.com/office/powerpoint/2010/main" val="3784872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FF0000"/>
              </a:buClr>
              <a:buFont typeface="Wingdings" charset="2"/>
              <a:buNone/>
            </a:pPr>
            <a:endParaRPr lang="en-US" dirty="0"/>
          </a:p>
        </p:txBody>
      </p:sp>
      <p:sp>
        <p:nvSpPr>
          <p:cNvPr id="4" name="Slide Number Placeholder 3"/>
          <p:cNvSpPr>
            <a:spLocks noGrp="1"/>
          </p:cNvSpPr>
          <p:nvPr>
            <p:ph type="sldNum" sz="quarter" idx="10"/>
          </p:nvPr>
        </p:nvSpPr>
        <p:spPr/>
        <p:txBody>
          <a:bodyPr/>
          <a:lstStyle/>
          <a:p>
            <a:fld id="{0D4D07DC-D0F0-594A-B01C-69B696F1B652}" type="slidenum">
              <a:rPr lang="en-US" smtClean="0"/>
              <a:t>54</a:t>
            </a:fld>
            <a:endParaRPr lang="en-US"/>
          </a:p>
        </p:txBody>
      </p:sp>
    </p:spTree>
    <p:extLst>
      <p:ext uri="{BB962C8B-B14F-4D97-AF65-F5344CB8AC3E}">
        <p14:creationId xmlns:p14="http://schemas.microsoft.com/office/powerpoint/2010/main" val="378487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FF0000"/>
              </a:buClr>
              <a:buFont typeface="Wingdings" charset="2"/>
              <a:buNone/>
            </a:pPr>
            <a:endParaRPr lang="en-US" dirty="0"/>
          </a:p>
        </p:txBody>
      </p:sp>
      <p:sp>
        <p:nvSpPr>
          <p:cNvPr id="4" name="Slide Number Placeholder 3"/>
          <p:cNvSpPr>
            <a:spLocks noGrp="1"/>
          </p:cNvSpPr>
          <p:nvPr>
            <p:ph type="sldNum" sz="quarter" idx="10"/>
          </p:nvPr>
        </p:nvSpPr>
        <p:spPr/>
        <p:txBody>
          <a:bodyPr/>
          <a:lstStyle/>
          <a:p>
            <a:fld id="{0D4D07DC-D0F0-594A-B01C-69B696F1B652}" type="slidenum">
              <a:rPr lang="en-US" smtClean="0"/>
              <a:t>55</a:t>
            </a:fld>
            <a:endParaRPr lang="en-US"/>
          </a:p>
        </p:txBody>
      </p:sp>
    </p:spTree>
    <p:extLst>
      <p:ext uri="{BB962C8B-B14F-4D97-AF65-F5344CB8AC3E}">
        <p14:creationId xmlns:p14="http://schemas.microsoft.com/office/powerpoint/2010/main" val="378487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D07DC-D0F0-594A-B01C-69B696F1B652}" type="slidenum">
              <a:rPr lang="en-US" smtClean="0"/>
              <a:t>4</a:t>
            </a:fld>
            <a:endParaRPr lang="en-US"/>
          </a:p>
        </p:txBody>
      </p:sp>
    </p:spTree>
    <p:extLst>
      <p:ext uri="{BB962C8B-B14F-4D97-AF65-F5344CB8AC3E}">
        <p14:creationId xmlns:p14="http://schemas.microsoft.com/office/powerpoint/2010/main" val="3784872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FF0000"/>
              </a:buClr>
              <a:buFont typeface="Wingdings" charset="2"/>
              <a:buNone/>
            </a:pPr>
            <a:endParaRPr lang="en-US" dirty="0"/>
          </a:p>
        </p:txBody>
      </p:sp>
      <p:sp>
        <p:nvSpPr>
          <p:cNvPr id="4" name="Slide Number Placeholder 3"/>
          <p:cNvSpPr>
            <a:spLocks noGrp="1"/>
          </p:cNvSpPr>
          <p:nvPr>
            <p:ph type="sldNum" sz="quarter" idx="10"/>
          </p:nvPr>
        </p:nvSpPr>
        <p:spPr/>
        <p:txBody>
          <a:bodyPr/>
          <a:lstStyle/>
          <a:p>
            <a:fld id="{0D4D07DC-D0F0-594A-B01C-69B696F1B652}" type="slidenum">
              <a:rPr lang="en-US" smtClean="0"/>
              <a:t>56</a:t>
            </a:fld>
            <a:endParaRPr lang="en-US"/>
          </a:p>
        </p:txBody>
      </p:sp>
    </p:spTree>
    <p:extLst>
      <p:ext uri="{BB962C8B-B14F-4D97-AF65-F5344CB8AC3E}">
        <p14:creationId xmlns:p14="http://schemas.microsoft.com/office/powerpoint/2010/main" val="3784872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FF0000"/>
              </a:buClr>
              <a:buFont typeface="Wingdings" charset="2"/>
              <a:buNone/>
            </a:pPr>
            <a:endParaRPr lang="en-US" dirty="0"/>
          </a:p>
        </p:txBody>
      </p:sp>
      <p:sp>
        <p:nvSpPr>
          <p:cNvPr id="4" name="Slide Number Placeholder 3"/>
          <p:cNvSpPr>
            <a:spLocks noGrp="1"/>
          </p:cNvSpPr>
          <p:nvPr>
            <p:ph type="sldNum" sz="quarter" idx="10"/>
          </p:nvPr>
        </p:nvSpPr>
        <p:spPr/>
        <p:txBody>
          <a:bodyPr/>
          <a:lstStyle/>
          <a:p>
            <a:fld id="{0D4D07DC-D0F0-594A-B01C-69B696F1B652}" type="slidenum">
              <a:rPr lang="en-US" smtClean="0"/>
              <a:t>57</a:t>
            </a:fld>
            <a:endParaRPr lang="en-US"/>
          </a:p>
        </p:txBody>
      </p:sp>
    </p:spTree>
    <p:extLst>
      <p:ext uri="{BB962C8B-B14F-4D97-AF65-F5344CB8AC3E}">
        <p14:creationId xmlns:p14="http://schemas.microsoft.com/office/powerpoint/2010/main" val="3784872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FF0000"/>
              </a:buClr>
              <a:buFont typeface="Wingdings" charset="2"/>
              <a:buNone/>
            </a:pPr>
            <a:endParaRPr lang="en-US" dirty="0"/>
          </a:p>
        </p:txBody>
      </p:sp>
      <p:sp>
        <p:nvSpPr>
          <p:cNvPr id="4" name="Slide Number Placeholder 3"/>
          <p:cNvSpPr>
            <a:spLocks noGrp="1"/>
          </p:cNvSpPr>
          <p:nvPr>
            <p:ph type="sldNum" sz="quarter" idx="10"/>
          </p:nvPr>
        </p:nvSpPr>
        <p:spPr/>
        <p:txBody>
          <a:bodyPr/>
          <a:lstStyle/>
          <a:p>
            <a:fld id="{0D4D07DC-D0F0-594A-B01C-69B696F1B652}" type="slidenum">
              <a:rPr lang="en-US" smtClean="0"/>
              <a:t>58</a:t>
            </a:fld>
            <a:endParaRPr lang="en-US"/>
          </a:p>
        </p:txBody>
      </p:sp>
    </p:spTree>
    <p:extLst>
      <p:ext uri="{BB962C8B-B14F-4D97-AF65-F5344CB8AC3E}">
        <p14:creationId xmlns:p14="http://schemas.microsoft.com/office/powerpoint/2010/main" val="3784872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FF0000"/>
              </a:buClr>
              <a:buFont typeface="Wingdings" charset="2"/>
              <a:buNone/>
            </a:pPr>
            <a:endParaRPr lang="en-US" dirty="0"/>
          </a:p>
        </p:txBody>
      </p:sp>
      <p:sp>
        <p:nvSpPr>
          <p:cNvPr id="4" name="Slide Number Placeholder 3"/>
          <p:cNvSpPr>
            <a:spLocks noGrp="1"/>
          </p:cNvSpPr>
          <p:nvPr>
            <p:ph type="sldNum" sz="quarter" idx="10"/>
          </p:nvPr>
        </p:nvSpPr>
        <p:spPr/>
        <p:txBody>
          <a:bodyPr/>
          <a:lstStyle/>
          <a:p>
            <a:fld id="{0D4D07DC-D0F0-594A-B01C-69B696F1B652}" type="slidenum">
              <a:rPr lang="en-US" smtClean="0"/>
              <a:t>59</a:t>
            </a:fld>
            <a:endParaRPr lang="en-US"/>
          </a:p>
        </p:txBody>
      </p:sp>
    </p:spTree>
    <p:extLst>
      <p:ext uri="{BB962C8B-B14F-4D97-AF65-F5344CB8AC3E}">
        <p14:creationId xmlns:p14="http://schemas.microsoft.com/office/powerpoint/2010/main" val="378487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FF0000"/>
              </a:buClr>
              <a:buFont typeface="Wingdings" charset="2"/>
              <a:buNone/>
            </a:pPr>
            <a:endParaRPr lang="en-US" dirty="0"/>
          </a:p>
        </p:txBody>
      </p:sp>
      <p:sp>
        <p:nvSpPr>
          <p:cNvPr id="4" name="Slide Number Placeholder 3"/>
          <p:cNvSpPr>
            <a:spLocks noGrp="1"/>
          </p:cNvSpPr>
          <p:nvPr>
            <p:ph type="sldNum" sz="quarter" idx="10"/>
          </p:nvPr>
        </p:nvSpPr>
        <p:spPr/>
        <p:txBody>
          <a:bodyPr/>
          <a:lstStyle/>
          <a:p>
            <a:fld id="{0D4D07DC-D0F0-594A-B01C-69B696F1B652}" type="slidenum">
              <a:rPr lang="en-US" smtClean="0"/>
              <a:t>60</a:t>
            </a:fld>
            <a:endParaRPr lang="en-US"/>
          </a:p>
        </p:txBody>
      </p:sp>
    </p:spTree>
    <p:extLst>
      <p:ext uri="{BB962C8B-B14F-4D97-AF65-F5344CB8AC3E}">
        <p14:creationId xmlns:p14="http://schemas.microsoft.com/office/powerpoint/2010/main" val="3784872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FF0000"/>
              </a:buClr>
              <a:buFont typeface="Wingdings" charset="2"/>
              <a:buNone/>
            </a:pPr>
            <a:endParaRPr lang="en-US" dirty="0"/>
          </a:p>
        </p:txBody>
      </p:sp>
      <p:sp>
        <p:nvSpPr>
          <p:cNvPr id="4" name="Slide Number Placeholder 3"/>
          <p:cNvSpPr>
            <a:spLocks noGrp="1"/>
          </p:cNvSpPr>
          <p:nvPr>
            <p:ph type="sldNum" sz="quarter" idx="10"/>
          </p:nvPr>
        </p:nvSpPr>
        <p:spPr/>
        <p:txBody>
          <a:bodyPr/>
          <a:lstStyle/>
          <a:p>
            <a:fld id="{0D4D07DC-D0F0-594A-B01C-69B696F1B652}" type="slidenum">
              <a:rPr lang="en-US" smtClean="0"/>
              <a:t>61</a:t>
            </a:fld>
            <a:endParaRPr lang="en-US"/>
          </a:p>
        </p:txBody>
      </p:sp>
    </p:spTree>
    <p:extLst>
      <p:ext uri="{BB962C8B-B14F-4D97-AF65-F5344CB8AC3E}">
        <p14:creationId xmlns:p14="http://schemas.microsoft.com/office/powerpoint/2010/main" val="3784872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FF0000"/>
              </a:buClr>
              <a:buFont typeface="Wingdings" charset="2"/>
              <a:buNone/>
            </a:pPr>
            <a:endParaRPr lang="en-US" dirty="0"/>
          </a:p>
        </p:txBody>
      </p:sp>
      <p:sp>
        <p:nvSpPr>
          <p:cNvPr id="4" name="Slide Number Placeholder 3"/>
          <p:cNvSpPr>
            <a:spLocks noGrp="1"/>
          </p:cNvSpPr>
          <p:nvPr>
            <p:ph type="sldNum" sz="quarter" idx="10"/>
          </p:nvPr>
        </p:nvSpPr>
        <p:spPr/>
        <p:txBody>
          <a:bodyPr/>
          <a:lstStyle/>
          <a:p>
            <a:fld id="{0D4D07DC-D0F0-594A-B01C-69B696F1B652}" type="slidenum">
              <a:rPr lang="en-US" smtClean="0"/>
              <a:t>62</a:t>
            </a:fld>
            <a:endParaRPr lang="en-US"/>
          </a:p>
        </p:txBody>
      </p:sp>
    </p:spTree>
    <p:extLst>
      <p:ext uri="{BB962C8B-B14F-4D97-AF65-F5344CB8AC3E}">
        <p14:creationId xmlns:p14="http://schemas.microsoft.com/office/powerpoint/2010/main" val="3784872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FF0000"/>
              </a:buClr>
              <a:buFont typeface="Wingdings" charset="2"/>
              <a:buNone/>
            </a:pPr>
            <a:endParaRPr lang="en-US" dirty="0"/>
          </a:p>
        </p:txBody>
      </p:sp>
      <p:sp>
        <p:nvSpPr>
          <p:cNvPr id="4" name="Slide Number Placeholder 3"/>
          <p:cNvSpPr>
            <a:spLocks noGrp="1"/>
          </p:cNvSpPr>
          <p:nvPr>
            <p:ph type="sldNum" sz="quarter" idx="10"/>
          </p:nvPr>
        </p:nvSpPr>
        <p:spPr/>
        <p:txBody>
          <a:bodyPr/>
          <a:lstStyle/>
          <a:p>
            <a:fld id="{0D4D07DC-D0F0-594A-B01C-69B696F1B652}" type="slidenum">
              <a:rPr lang="en-US" smtClean="0"/>
              <a:t>63</a:t>
            </a:fld>
            <a:endParaRPr lang="en-US"/>
          </a:p>
        </p:txBody>
      </p:sp>
    </p:spTree>
    <p:extLst>
      <p:ext uri="{BB962C8B-B14F-4D97-AF65-F5344CB8AC3E}">
        <p14:creationId xmlns:p14="http://schemas.microsoft.com/office/powerpoint/2010/main" val="3784872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FF0000"/>
              </a:buClr>
              <a:buFont typeface="Wingdings" charset="2"/>
              <a:buNone/>
            </a:pPr>
            <a:endParaRPr lang="en-US" dirty="0"/>
          </a:p>
        </p:txBody>
      </p:sp>
      <p:sp>
        <p:nvSpPr>
          <p:cNvPr id="4" name="Slide Number Placeholder 3"/>
          <p:cNvSpPr>
            <a:spLocks noGrp="1"/>
          </p:cNvSpPr>
          <p:nvPr>
            <p:ph type="sldNum" sz="quarter" idx="10"/>
          </p:nvPr>
        </p:nvSpPr>
        <p:spPr/>
        <p:txBody>
          <a:bodyPr/>
          <a:lstStyle/>
          <a:p>
            <a:fld id="{0D4D07DC-D0F0-594A-B01C-69B696F1B652}" type="slidenum">
              <a:rPr lang="en-US" smtClean="0"/>
              <a:t>64</a:t>
            </a:fld>
            <a:endParaRPr lang="en-US"/>
          </a:p>
        </p:txBody>
      </p:sp>
    </p:spTree>
    <p:extLst>
      <p:ext uri="{BB962C8B-B14F-4D97-AF65-F5344CB8AC3E}">
        <p14:creationId xmlns:p14="http://schemas.microsoft.com/office/powerpoint/2010/main" val="3784872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FF0000"/>
              </a:buClr>
              <a:buFont typeface="Wingdings" charset="2"/>
              <a:buNone/>
            </a:pPr>
            <a:endParaRPr lang="en-US" dirty="0"/>
          </a:p>
        </p:txBody>
      </p:sp>
      <p:sp>
        <p:nvSpPr>
          <p:cNvPr id="4" name="Slide Number Placeholder 3"/>
          <p:cNvSpPr>
            <a:spLocks noGrp="1"/>
          </p:cNvSpPr>
          <p:nvPr>
            <p:ph type="sldNum" sz="quarter" idx="10"/>
          </p:nvPr>
        </p:nvSpPr>
        <p:spPr/>
        <p:txBody>
          <a:bodyPr/>
          <a:lstStyle/>
          <a:p>
            <a:fld id="{0D4D07DC-D0F0-594A-B01C-69B696F1B652}" type="slidenum">
              <a:rPr lang="en-US" smtClean="0"/>
              <a:t>65</a:t>
            </a:fld>
            <a:endParaRPr lang="en-US"/>
          </a:p>
        </p:txBody>
      </p:sp>
    </p:spTree>
    <p:extLst>
      <p:ext uri="{BB962C8B-B14F-4D97-AF65-F5344CB8AC3E}">
        <p14:creationId xmlns:p14="http://schemas.microsoft.com/office/powerpoint/2010/main" val="378487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D07DC-D0F0-594A-B01C-69B696F1B652}" type="slidenum">
              <a:rPr lang="en-US" smtClean="0"/>
              <a:t>5</a:t>
            </a:fld>
            <a:endParaRPr lang="en-US"/>
          </a:p>
        </p:txBody>
      </p:sp>
    </p:spTree>
    <p:extLst>
      <p:ext uri="{BB962C8B-B14F-4D97-AF65-F5344CB8AC3E}">
        <p14:creationId xmlns:p14="http://schemas.microsoft.com/office/powerpoint/2010/main" val="378487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D07DC-D0F0-594A-B01C-69B696F1B652}" type="slidenum">
              <a:rPr lang="en-US" smtClean="0"/>
              <a:t>6</a:t>
            </a:fld>
            <a:endParaRPr lang="en-US"/>
          </a:p>
        </p:txBody>
      </p:sp>
    </p:spTree>
    <p:extLst>
      <p:ext uri="{BB962C8B-B14F-4D97-AF65-F5344CB8AC3E}">
        <p14:creationId xmlns:p14="http://schemas.microsoft.com/office/powerpoint/2010/main" val="378487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D07DC-D0F0-594A-B01C-69B696F1B652}" type="slidenum">
              <a:rPr lang="en-US" smtClean="0"/>
              <a:t>7</a:t>
            </a:fld>
            <a:endParaRPr lang="en-US"/>
          </a:p>
        </p:txBody>
      </p:sp>
    </p:spTree>
    <p:extLst>
      <p:ext uri="{BB962C8B-B14F-4D97-AF65-F5344CB8AC3E}">
        <p14:creationId xmlns:p14="http://schemas.microsoft.com/office/powerpoint/2010/main" val="378487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D07DC-D0F0-594A-B01C-69B696F1B652}" type="slidenum">
              <a:rPr lang="en-US" smtClean="0"/>
              <a:t>8</a:t>
            </a:fld>
            <a:endParaRPr lang="en-US"/>
          </a:p>
        </p:txBody>
      </p:sp>
    </p:spTree>
    <p:extLst>
      <p:ext uri="{BB962C8B-B14F-4D97-AF65-F5344CB8AC3E}">
        <p14:creationId xmlns:p14="http://schemas.microsoft.com/office/powerpoint/2010/main" val="378487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D07DC-D0F0-594A-B01C-69B696F1B652}" type="slidenum">
              <a:rPr lang="en-US" smtClean="0"/>
              <a:t>9</a:t>
            </a:fld>
            <a:endParaRPr lang="en-US"/>
          </a:p>
        </p:txBody>
      </p:sp>
    </p:spTree>
    <p:extLst>
      <p:ext uri="{BB962C8B-B14F-4D97-AF65-F5344CB8AC3E}">
        <p14:creationId xmlns:p14="http://schemas.microsoft.com/office/powerpoint/2010/main" val="378487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FF0000"/>
              </a:buClr>
              <a:buFont typeface="Wingdings" charset="2"/>
              <a:buNone/>
            </a:pPr>
            <a:endParaRPr lang="en-US" dirty="0"/>
          </a:p>
        </p:txBody>
      </p:sp>
      <p:sp>
        <p:nvSpPr>
          <p:cNvPr id="4" name="Slide Number Placeholder 3"/>
          <p:cNvSpPr>
            <a:spLocks noGrp="1"/>
          </p:cNvSpPr>
          <p:nvPr>
            <p:ph type="sldNum" sz="quarter" idx="10"/>
          </p:nvPr>
        </p:nvSpPr>
        <p:spPr/>
        <p:txBody>
          <a:bodyPr/>
          <a:lstStyle/>
          <a:p>
            <a:fld id="{0D4D07DC-D0F0-594A-B01C-69B696F1B652}" type="slidenum">
              <a:rPr lang="en-US" smtClean="0"/>
              <a:t>10</a:t>
            </a:fld>
            <a:endParaRPr lang="en-US"/>
          </a:p>
        </p:txBody>
      </p:sp>
    </p:spTree>
    <p:extLst>
      <p:ext uri="{BB962C8B-B14F-4D97-AF65-F5344CB8AC3E}">
        <p14:creationId xmlns:p14="http://schemas.microsoft.com/office/powerpoint/2010/main" val="378487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FF0000"/>
              </a:buClr>
              <a:buFont typeface="Wingdings" charset="2"/>
              <a:buNone/>
            </a:pPr>
            <a:endParaRPr lang="en-US" dirty="0"/>
          </a:p>
        </p:txBody>
      </p:sp>
      <p:sp>
        <p:nvSpPr>
          <p:cNvPr id="4" name="Slide Number Placeholder 3"/>
          <p:cNvSpPr>
            <a:spLocks noGrp="1"/>
          </p:cNvSpPr>
          <p:nvPr>
            <p:ph type="sldNum" sz="quarter" idx="10"/>
          </p:nvPr>
        </p:nvSpPr>
        <p:spPr/>
        <p:txBody>
          <a:bodyPr/>
          <a:lstStyle/>
          <a:p>
            <a:fld id="{0D4D07DC-D0F0-594A-B01C-69B696F1B652}" type="slidenum">
              <a:rPr lang="en-US" smtClean="0"/>
              <a:t>11</a:t>
            </a:fld>
            <a:endParaRPr lang="en-US"/>
          </a:p>
        </p:txBody>
      </p:sp>
    </p:spTree>
    <p:extLst>
      <p:ext uri="{BB962C8B-B14F-4D97-AF65-F5344CB8AC3E}">
        <p14:creationId xmlns:p14="http://schemas.microsoft.com/office/powerpoint/2010/main" val="378487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0180EA-D73A-A341-8120-5C000CA8999E}" type="datetimeFigureOut">
              <a:rPr lang="en-US" smtClean="0"/>
              <a:t>4/21/14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D91B05-54B9-B342-B826-6E8F7E354155}" type="slidenum">
              <a:rPr lang="en-US" smtClean="0"/>
              <a:t>‹#›</a:t>
            </a:fld>
            <a:endParaRPr lang="en-US"/>
          </a:p>
        </p:txBody>
      </p:sp>
    </p:spTree>
    <p:extLst>
      <p:ext uri="{BB962C8B-B14F-4D97-AF65-F5344CB8AC3E}">
        <p14:creationId xmlns:p14="http://schemas.microsoft.com/office/powerpoint/2010/main" val="1201206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0180EA-D73A-A341-8120-5C000CA8999E}" type="datetimeFigureOut">
              <a:rPr lang="en-US" smtClean="0"/>
              <a:t>4/21/14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D91B05-54B9-B342-B826-6E8F7E354155}" type="slidenum">
              <a:rPr lang="en-US" smtClean="0"/>
              <a:t>‹#›</a:t>
            </a:fld>
            <a:endParaRPr lang="en-US"/>
          </a:p>
        </p:txBody>
      </p:sp>
    </p:spTree>
    <p:extLst>
      <p:ext uri="{BB962C8B-B14F-4D97-AF65-F5344CB8AC3E}">
        <p14:creationId xmlns:p14="http://schemas.microsoft.com/office/powerpoint/2010/main" val="1812155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0180EA-D73A-A341-8120-5C000CA8999E}" type="datetimeFigureOut">
              <a:rPr lang="en-US" smtClean="0"/>
              <a:t>4/21/14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D91B05-54B9-B342-B826-6E8F7E354155}" type="slidenum">
              <a:rPr lang="en-US" smtClean="0"/>
              <a:t>‹#›</a:t>
            </a:fld>
            <a:endParaRPr lang="en-US"/>
          </a:p>
        </p:txBody>
      </p:sp>
    </p:spTree>
    <p:extLst>
      <p:ext uri="{BB962C8B-B14F-4D97-AF65-F5344CB8AC3E}">
        <p14:creationId xmlns:p14="http://schemas.microsoft.com/office/powerpoint/2010/main" val="2633216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0180EA-D73A-A341-8120-5C000CA8999E}" type="datetimeFigureOut">
              <a:rPr lang="en-US" smtClean="0"/>
              <a:t>4/21/14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D91B05-54B9-B342-B826-6E8F7E354155}" type="slidenum">
              <a:rPr lang="en-US" smtClean="0"/>
              <a:t>‹#›</a:t>
            </a:fld>
            <a:endParaRPr lang="en-US"/>
          </a:p>
        </p:txBody>
      </p:sp>
    </p:spTree>
    <p:extLst>
      <p:ext uri="{BB962C8B-B14F-4D97-AF65-F5344CB8AC3E}">
        <p14:creationId xmlns:p14="http://schemas.microsoft.com/office/powerpoint/2010/main" val="4061404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0180EA-D73A-A341-8120-5C000CA8999E}" type="datetimeFigureOut">
              <a:rPr lang="en-US" smtClean="0"/>
              <a:t>4/21/14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D91B05-54B9-B342-B826-6E8F7E354155}" type="slidenum">
              <a:rPr lang="en-US" smtClean="0"/>
              <a:t>‹#›</a:t>
            </a:fld>
            <a:endParaRPr lang="en-US"/>
          </a:p>
        </p:txBody>
      </p:sp>
    </p:spTree>
    <p:extLst>
      <p:ext uri="{BB962C8B-B14F-4D97-AF65-F5344CB8AC3E}">
        <p14:creationId xmlns:p14="http://schemas.microsoft.com/office/powerpoint/2010/main" val="2665294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0180EA-D73A-A341-8120-5C000CA8999E}" type="datetimeFigureOut">
              <a:rPr lang="en-US" smtClean="0"/>
              <a:t>4/21/14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D91B05-54B9-B342-B826-6E8F7E354155}" type="slidenum">
              <a:rPr lang="en-US" smtClean="0"/>
              <a:t>‹#›</a:t>
            </a:fld>
            <a:endParaRPr lang="en-US"/>
          </a:p>
        </p:txBody>
      </p:sp>
    </p:spTree>
    <p:extLst>
      <p:ext uri="{BB962C8B-B14F-4D97-AF65-F5344CB8AC3E}">
        <p14:creationId xmlns:p14="http://schemas.microsoft.com/office/powerpoint/2010/main" val="804147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0180EA-D73A-A341-8120-5C000CA8999E}" type="datetimeFigureOut">
              <a:rPr lang="en-US" smtClean="0"/>
              <a:t>4/21/14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D91B05-54B9-B342-B826-6E8F7E354155}" type="slidenum">
              <a:rPr lang="en-US" smtClean="0"/>
              <a:t>‹#›</a:t>
            </a:fld>
            <a:endParaRPr lang="en-US"/>
          </a:p>
        </p:txBody>
      </p:sp>
    </p:spTree>
    <p:extLst>
      <p:ext uri="{BB962C8B-B14F-4D97-AF65-F5344CB8AC3E}">
        <p14:creationId xmlns:p14="http://schemas.microsoft.com/office/powerpoint/2010/main" val="3286954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0180EA-D73A-A341-8120-5C000CA8999E}" type="datetimeFigureOut">
              <a:rPr lang="en-US" smtClean="0"/>
              <a:t>4/21/14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D91B05-54B9-B342-B826-6E8F7E354155}" type="slidenum">
              <a:rPr lang="en-US" smtClean="0"/>
              <a:t>‹#›</a:t>
            </a:fld>
            <a:endParaRPr lang="en-US"/>
          </a:p>
        </p:txBody>
      </p:sp>
    </p:spTree>
    <p:extLst>
      <p:ext uri="{BB962C8B-B14F-4D97-AF65-F5344CB8AC3E}">
        <p14:creationId xmlns:p14="http://schemas.microsoft.com/office/powerpoint/2010/main" val="845046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0180EA-D73A-A341-8120-5C000CA8999E}" type="datetimeFigureOut">
              <a:rPr lang="en-US" smtClean="0"/>
              <a:t>4/21/14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D91B05-54B9-B342-B826-6E8F7E354155}" type="slidenum">
              <a:rPr lang="en-US" smtClean="0"/>
              <a:t>‹#›</a:t>
            </a:fld>
            <a:endParaRPr lang="en-US"/>
          </a:p>
        </p:txBody>
      </p:sp>
    </p:spTree>
    <p:extLst>
      <p:ext uri="{BB962C8B-B14F-4D97-AF65-F5344CB8AC3E}">
        <p14:creationId xmlns:p14="http://schemas.microsoft.com/office/powerpoint/2010/main" val="3818519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0180EA-D73A-A341-8120-5C000CA8999E}" type="datetimeFigureOut">
              <a:rPr lang="en-US" smtClean="0"/>
              <a:t>4/21/14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D91B05-54B9-B342-B826-6E8F7E354155}" type="slidenum">
              <a:rPr lang="en-US" smtClean="0"/>
              <a:t>‹#›</a:t>
            </a:fld>
            <a:endParaRPr lang="en-US"/>
          </a:p>
        </p:txBody>
      </p:sp>
    </p:spTree>
    <p:extLst>
      <p:ext uri="{BB962C8B-B14F-4D97-AF65-F5344CB8AC3E}">
        <p14:creationId xmlns:p14="http://schemas.microsoft.com/office/powerpoint/2010/main" val="3186444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0180EA-D73A-A341-8120-5C000CA8999E}" type="datetimeFigureOut">
              <a:rPr lang="en-US" smtClean="0"/>
              <a:t>4/21/14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D91B05-54B9-B342-B826-6E8F7E354155}" type="slidenum">
              <a:rPr lang="en-US" smtClean="0"/>
              <a:t>‹#›</a:t>
            </a:fld>
            <a:endParaRPr lang="en-US"/>
          </a:p>
        </p:txBody>
      </p:sp>
    </p:spTree>
    <p:extLst>
      <p:ext uri="{BB962C8B-B14F-4D97-AF65-F5344CB8AC3E}">
        <p14:creationId xmlns:p14="http://schemas.microsoft.com/office/powerpoint/2010/main" val="323261465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0180EA-D73A-A341-8120-5C000CA8999E}" type="datetimeFigureOut">
              <a:rPr lang="en-US" smtClean="0"/>
              <a:t>4/21/14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D91B05-54B9-B342-B826-6E8F7E354155}" type="slidenum">
              <a:rPr lang="en-US" smtClean="0"/>
              <a:t>‹#›</a:t>
            </a:fld>
            <a:endParaRPr lang="en-US"/>
          </a:p>
        </p:txBody>
      </p:sp>
    </p:spTree>
    <p:extLst>
      <p:ext uri="{BB962C8B-B14F-4D97-AF65-F5344CB8AC3E}">
        <p14:creationId xmlns:p14="http://schemas.microsoft.com/office/powerpoint/2010/main" val="1267870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 Id="rId11"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6.png"/><Relationship Id="rId7"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30.png"/><Relationship Id="rId6" Type="http://schemas.openxmlformats.org/officeDocument/2006/relationships/hyperlink" Target="http://flash.uchicago.edu" TargetMode="External"/><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30.png"/><Relationship Id="rId6" Type="http://schemas.openxmlformats.org/officeDocument/2006/relationships/hyperlink" Target="http://flash.uchicago.edu" TargetMode="External"/><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31.png"/><Relationship Id="rId6" Type="http://schemas.openxmlformats.org/officeDocument/2006/relationships/hyperlink" Target="http://flash.uchicago.edu" TargetMode="External"/><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32.png"/><Relationship Id="rId6" Type="http://schemas.openxmlformats.org/officeDocument/2006/relationships/hyperlink" Target="http://flash.uchicago.edu" TargetMode="External"/><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hyperlink" Target="mailto:access@flash.uchicago.edu" TargetMode="External"/><Relationship Id="rId6"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hyperlink" Target="http://www.hdfgroup.org/downloads/index.html" TargetMode="External"/><Relationship Id="rId6" Type="http://schemas.openxmlformats.org/officeDocument/2006/relationships/hyperlink" Target="http://computation.llnl.gov/casc/hypre/software.html" TargetMode="External"/><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jpeg"/><Relationship Id="rId8" Type="http://schemas.openxmlformats.org/officeDocument/2006/relationships/image" Target="../media/image8.png"/><Relationship Id="rId9" Type="http://schemas.openxmlformats.org/officeDocument/2006/relationships/image" Target="../media/image9.jpeg"/><Relationship Id="rId10"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38.emf"/><Relationship Id="rId6" Type="http://schemas.openxmlformats.org/officeDocument/2006/relationships/image" Target="../media/image39.emf"/><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38.emf"/><Relationship Id="rId6" Type="http://schemas.openxmlformats.org/officeDocument/2006/relationships/image" Target="../media/image39.emf"/><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40.png"/><Relationship Id="rId8" Type="http://schemas.openxmlformats.org/officeDocument/2006/relationships/image" Target="../media/image42.png"/><Relationship Id="rId9" Type="http://schemas.microsoft.com/office/2007/relationships/hdphoto" Target="../media/hdphoto1.wdp"/><Relationship Id="rId10" Type="http://schemas.openxmlformats.org/officeDocument/2006/relationships/image" Target="../media/image43.png"/><Relationship Id="rId1" Type="http://schemas.openxmlformats.org/officeDocument/2006/relationships/tags" Target="../tags/tag1.xml"/><Relationship Id="rId2" Type="http://schemas.openxmlformats.org/officeDocument/2006/relationships/tags" Target="../tags/tag2.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44.png"/><Relationship Id="rId1" Type="http://schemas.microsoft.com/office/2007/relationships/media" Target="../media/media1.mpeg"/><Relationship Id="rId2" Type="http://schemas.openxmlformats.org/officeDocument/2006/relationships/video" Target="../media/media1.mpe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45.png"/><Relationship Id="rId7"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45.png"/><Relationship Id="rId7"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45.png"/><Relationship Id="rId7"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45.png"/><Relationship Id="rId7"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45.png"/><Relationship Id="rId7"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4.png"/><Relationship Id="rId7"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48.emf"/><Relationship Id="rId7" Type="http://schemas.openxmlformats.org/officeDocument/2006/relationships/image" Target="../media/image49.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25.xml"/><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48.emf"/><Relationship Id="rId9" Type="http://schemas.openxmlformats.org/officeDocument/2006/relationships/image" Target="../media/image50.png"/><Relationship Id="rId1" Type="http://schemas.microsoft.com/office/2007/relationships/media" Target="../media/media2.mov"/><Relationship Id="rId2" Type="http://schemas.openxmlformats.org/officeDocument/2006/relationships/video" Target="../media/media2.mov"/></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1.pn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2.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hyperlink" Target="visit.llnl.gov" TargetMode="External"/><Relationship Id="rId6" Type="http://schemas.openxmlformats.org/officeDocument/2006/relationships/hyperlink" Target="http://www.exelisvis.com/ProductsServices/IDL.aspx" TargetMode="External"/><Relationship Id="rId7" Type="http://schemas.openxmlformats.org/officeDocument/2006/relationships/hyperlink" Target="http://yt-project.org" TargetMode="External"/><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hyperlink" Target="visit.llnl.gov" TargetMode="External"/><Relationship Id="rId6" Type="http://schemas.openxmlformats.org/officeDocument/2006/relationships/hyperlink" Target="http://www.exelisvis.com/ProductsServices/IDL.aspx" TargetMode="External"/><Relationship Id="rId7" Type="http://schemas.openxmlformats.org/officeDocument/2006/relationships/hyperlink" Target="http://yt-project.org" TargetMode="External"/><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3.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1.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hyperlink" Target="http://flash.uchicago.edu" TargetMode="External"/><Relationship Id="rId6" Type="http://schemas.openxmlformats.org/officeDocument/2006/relationships/hyperlink" Target="mailto:petros.tzeferacos@flash.uchicago.edu" TargetMode="External"/><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5.png"/><Relationship Id="rId6" Type="http://schemas.openxmlformats.org/officeDocument/2006/relationships/image" Target="../media/image56.png"/><Relationship Id="rId7" Type="http://schemas.microsoft.com/office/2007/relationships/hdphoto" Target="../media/hdphoto2.wdp"/><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9.emf"/><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l="2038" t="15135" r="1121" b="61842"/>
          <a:stretch/>
        </p:blipFill>
        <p:spPr>
          <a:xfrm>
            <a:off x="1" y="5253121"/>
            <a:ext cx="9144000" cy="1630446"/>
          </a:xfrm>
          <a:prstGeom prst="rect">
            <a:avLst/>
          </a:prstGeom>
        </p:spPr>
      </p:pic>
      <p:sp>
        <p:nvSpPr>
          <p:cNvPr id="11" name="Punched Tape 10"/>
          <p:cNvSpPr/>
          <p:nvPr/>
        </p:nvSpPr>
        <p:spPr>
          <a:xfrm>
            <a:off x="1" y="4201499"/>
            <a:ext cx="9143999" cy="2203009"/>
          </a:xfrm>
          <a:prstGeom prst="flowChartPunchedTap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4"/>
          <a:stretch>
            <a:fillRect/>
          </a:stretch>
        </p:blipFill>
        <p:spPr>
          <a:xfrm>
            <a:off x="1" y="0"/>
            <a:ext cx="895300" cy="1068861"/>
          </a:xfrm>
          <a:prstGeom prst="rect">
            <a:avLst/>
          </a:prstGeom>
        </p:spPr>
      </p:pic>
      <p:sp>
        <p:nvSpPr>
          <p:cNvPr id="2" name="TextBox 1"/>
          <p:cNvSpPr txBox="1"/>
          <p:nvPr/>
        </p:nvSpPr>
        <p:spPr>
          <a:xfrm>
            <a:off x="1375094" y="1037904"/>
            <a:ext cx="6409640" cy="1815882"/>
          </a:xfrm>
          <a:prstGeom prst="rect">
            <a:avLst/>
          </a:prstGeom>
          <a:noFill/>
        </p:spPr>
        <p:txBody>
          <a:bodyPr wrap="none" rtlCol="0">
            <a:spAutoFit/>
          </a:bodyPr>
          <a:lstStyle/>
          <a:p>
            <a:pPr algn="ctr"/>
            <a:r>
              <a:rPr lang="en-US" sz="3600" dirty="0" smtClean="0"/>
              <a:t>FLASH code</a:t>
            </a:r>
          </a:p>
          <a:p>
            <a:pPr algn="ctr"/>
            <a:endParaRPr lang="en-US" sz="3600" i="1" dirty="0"/>
          </a:p>
          <a:p>
            <a:pPr algn="ctr"/>
            <a:r>
              <a:rPr lang="en-US" sz="4000" i="1" dirty="0" smtClean="0"/>
              <a:t>An open source tool for HEDP</a:t>
            </a:r>
            <a:endParaRPr lang="en-US" sz="4000" i="1" dirty="0"/>
          </a:p>
        </p:txBody>
      </p:sp>
      <p:sp>
        <p:nvSpPr>
          <p:cNvPr id="6" name="TextBox 5"/>
          <p:cNvSpPr txBox="1"/>
          <p:nvPr/>
        </p:nvSpPr>
        <p:spPr>
          <a:xfrm>
            <a:off x="7348954" y="6427113"/>
            <a:ext cx="1908552" cy="769441"/>
          </a:xfrm>
          <a:prstGeom prst="rect">
            <a:avLst/>
          </a:prstGeom>
          <a:noFill/>
        </p:spPr>
        <p:txBody>
          <a:bodyPr wrap="square" rtlCol="0">
            <a:spAutoFit/>
          </a:bodyPr>
          <a:lstStyle/>
          <a:p>
            <a:r>
              <a:rPr lang="en-US" sz="2200" i="1" dirty="0" smtClean="0">
                <a:solidFill>
                  <a:srgbClr val="FFFFFF"/>
                </a:solidFill>
              </a:rPr>
              <a:t>LLE, 04/23/14</a:t>
            </a:r>
          </a:p>
          <a:p>
            <a:endParaRPr lang="en-US" sz="2200" i="1" dirty="0">
              <a:solidFill>
                <a:srgbClr val="FFFFFF"/>
              </a:solidFill>
            </a:endParaRPr>
          </a:p>
        </p:txBody>
      </p:sp>
      <p:sp>
        <p:nvSpPr>
          <p:cNvPr id="7" name="Rectangle 6"/>
          <p:cNvSpPr/>
          <p:nvPr/>
        </p:nvSpPr>
        <p:spPr>
          <a:xfrm>
            <a:off x="2642153" y="4280982"/>
            <a:ext cx="3887352" cy="1015663"/>
          </a:xfrm>
          <a:prstGeom prst="rect">
            <a:avLst/>
          </a:prstGeom>
        </p:spPr>
        <p:txBody>
          <a:bodyPr wrap="none">
            <a:spAutoFit/>
          </a:bodyPr>
          <a:lstStyle/>
          <a:p>
            <a:pPr algn="ctr"/>
            <a:r>
              <a:rPr lang="en-US" sz="2400" dirty="0" smtClean="0"/>
              <a:t>   Petros Tzeferacos</a:t>
            </a:r>
            <a:endParaRPr lang="en-US" sz="2400" baseline="30000" dirty="0" smtClean="0"/>
          </a:p>
          <a:p>
            <a:endParaRPr lang="en-US" sz="2400" baseline="30000" dirty="0" smtClean="0"/>
          </a:p>
          <a:p>
            <a:r>
              <a:rPr lang="en-US" sz="2000" dirty="0" smtClean="0"/>
              <a:t>Flash Center, University of Chicago</a:t>
            </a:r>
          </a:p>
        </p:txBody>
      </p:sp>
      <p:pic>
        <p:nvPicPr>
          <p:cNvPr id="12" name="Picture 11"/>
          <p:cNvPicPr>
            <a:picLocks noChangeAspect="1"/>
          </p:cNvPicPr>
          <p:nvPr/>
        </p:nvPicPr>
        <p:blipFill>
          <a:blip r:embed="rId5"/>
          <a:stretch>
            <a:fillRect/>
          </a:stretch>
        </p:blipFill>
        <p:spPr>
          <a:xfrm>
            <a:off x="1080493" y="61088"/>
            <a:ext cx="537923" cy="628741"/>
          </a:xfrm>
          <a:prstGeom prst="rect">
            <a:avLst/>
          </a:prstGeom>
        </p:spPr>
      </p:pic>
      <p:pic>
        <p:nvPicPr>
          <p:cNvPr id="14" name="Picture 13"/>
          <p:cNvPicPr>
            <a:picLocks noChangeAspect="1"/>
          </p:cNvPicPr>
          <p:nvPr/>
        </p:nvPicPr>
        <p:blipFill>
          <a:blip r:embed="rId6"/>
          <a:stretch>
            <a:fillRect/>
          </a:stretch>
        </p:blipFill>
        <p:spPr>
          <a:xfrm>
            <a:off x="8303230" y="0"/>
            <a:ext cx="840770" cy="859455"/>
          </a:xfrm>
          <a:prstGeom prst="rect">
            <a:avLst/>
          </a:prstGeom>
        </p:spPr>
      </p:pic>
    </p:spTree>
    <p:extLst>
      <p:ext uri="{BB962C8B-B14F-4D97-AF65-F5344CB8AC3E}">
        <p14:creationId xmlns:p14="http://schemas.microsoft.com/office/powerpoint/2010/main" val="63208469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pic>
        <p:nvPicPr>
          <p:cNvPr id="11" name="Picture 10"/>
          <p:cNvPicPr>
            <a:picLocks noChangeAspect="1"/>
          </p:cNvPicPr>
          <p:nvPr/>
        </p:nvPicPr>
        <p:blipFill>
          <a:blip r:embed="rId4"/>
          <a:stretch>
            <a:fillRect/>
          </a:stretch>
        </p:blipFill>
        <p:spPr>
          <a:xfrm>
            <a:off x="1080493" y="61088"/>
            <a:ext cx="537923" cy="628741"/>
          </a:xfrm>
          <a:prstGeom prst="rect">
            <a:avLst/>
          </a:prstGeom>
        </p:spPr>
      </p:pic>
      <p:pic>
        <p:nvPicPr>
          <p:cNvPr id="18" name="Picture 17"/>
          <p:cNvPicPr>
            <a:picLocks noChangeAspect="1"/>
          </p:cNvPicPr>
          <p:nvPr/>
        </p:nvPicPr>
        <p:blipFill>
          <a:blip r:embed="rId3"/>
          <a:stretch>
            <a:fillRect/>
          </a:stretch>
        </p:blipFill>
        <p:spPr>
          <a:xfrm>
            <a:off x="1" y="0"/>
            <a:ext cx="895300" cy="1068861"/>
          </a:xfrm>
          <a:prstGeom prst="rect">
            <a:avLst/>
          </a:prstGeom>
        </p:spPr>
      </p:pic>
      <p:pic>
        <p:nvPicPr>
          <p:cNvPr id="22" name="Picture 21"/>
          <p:cNvPicPr>
            <a:picLocks noChangeAspect="1"/>
          </p:cNvPicPr>
          <p:nvPr/>
        </p:nvPicPr>
        <p:blipFill>
          <a:blip r:embed="rId4"/>
          <a:stretch>
            <a:fillRect/>
          </a:stretch>
        </p:blipFill>
        <p:spPr>
          <a:xfrm>
            <a:off x="0" y="6461729"/>
            <a:ext cx="338955" cy="396181"/>
          </a:xfrm>
          <a:prstGeom prst="rect">
            <a:avLst/>
          </a:prstGeom>
        </p:spPr>
      </p:pic>
      <p:sp>
        <p:nvSpPr>
          <p:cNvPr id="19" name="TextBox 18"/>
          <p:cNvSpPr txBox="1"/>
          <p:nvPr/>
        </p:nvSpPr>
        <p:spPr>
          <a:xfrm>
            <a:off x="2157892" y="-16995"/>
            <a:ext cx="4844132" cy="584776"/>
          </a:xfrm>
          <a:prstGeom prst="rect">
            <a:avLst/>
          </a:prstGeom>
          <a:noFill/>
        </p:spPr>
        <p:txBody>
          <a:bodyPr wrap="none" rtlCol="0">
            <a:spAutoFit/>
          </a:bodyPr>
          <a:lstStyle/>
          <a:p>
            <a:pPr algn="ctr"/>
            <a:r>
              <a:rPr lang="en-US" sz="3200" i="1" dirty="0" smtClean="0"/>
              <a:t>FLASH for HEDP and HEDLA</a:t>
            </a:r>
            <a:endParaRPr lang="en-US" sz="3200" i="1" dirty="0"/>
          </a:p>
        </p:txBody>
      </p:sp>
      <p:pic>
        <p:nvPicPr>
          <p:cNvPr id="5" name="Picture 4" descr="Untitled-1.png"/>
          <p:cNvPicPr>
            <a:picLocks noChangeAspect="1"/>
          </p:cNvPicPr>
          <p:nvPr/>
        </p:nvPicPr>
        <p:blipFill rotWithShape="1">
          <a:blip r:embed="rId5">
            <a:extLst>
              <a:ext uri="{28A0092B-C50C-407E-A947-70E740481C1C}">
                <a14:useLocalDpi xmlns:a14="http://schemas.microsoft.com/office/drawing/2010/main" val="0"/>
              </a:ext>
            </a:extLst>
          </a:blip>
          <a:srcRect l="12470" t="12571" r="12558" b="10249"/>
          <a:stretch/>
        </p:blipFill>
        <p:spPr>
          <a:xfrm>
            <a:off x="132174" y="1276609"/>
            <a:ext cx="2621410" cy="2613744"/>
          </a:xfrm>
          <a:prstGeom prst="rect">
            <a:avLst/>
          </a:prstGeom>
          <a:ln>
            <a:noFill/>
          </a:ln>
          <a:effectLst>
            <a:outerShdw blurRad="292100" dist="139700" dir="2700000" algn="tl" rotWithShape="0">
              <a:srgbClr val="333333">
                <a:alpha val="65000"/>
              </a:srgbClr>
            </a:outerShdw>
          </a:effectLst>
        </p:spPr>
      </p:pic>
      <p:pic>
        <p:nvPicPr>
          <p:cNvPr id="6" name="Picture 5" descr="Untitled-2.png"/>
          <p:cNvPicPr>
            <a:picLocks noChangeAspect="1"/>
          </p:cNvPicPr>
          <p:nvPr/>
        </p:nvPicPr>
        <p:blipFill rotWithShape="1">
          <a:blip r:embed="rId6">
            <a:extLst>
              <a:ext uri="{28A0092B-C50C-407E-A947-70E740481C1C}">
                <a14:useLocalDpi xmlns:a14="http://schemas.microsoft.com/office/drawing/2010/main" val="0"/>
              </a:ext>
            </a:extLst>
          </a:blip>
          <a:srcRect l="51022" t="8767" r="1650" b="25678"/>
          <a:stretch/>
        </p:blipFill>
        <p:spPr>
          <a:xfrm>
            <a:off x="5600394" y="1142654"/>
            <a:ext cx="2997937" cy="1520862"/>
          </a:xfrm>
          <a:prstGeom prst="rect">
            <a:avLst/>
          </a:prstGeom>
          <a:ln>
            <a:noFill/>
          </a:ln>
          <a:effectLst>
            <a:outerShdw blurRad="292100" dist="139700" dir="2700000" algn="tl" rotWithShape="0">
              <a:srgbClr val="333333">
                <a:alpha val="65000"/>
              </a:srgbClr>
            </a:outerShdw>
          </a:effectLst>
        </p:spPr>
      </p:pic>
      <p:pic>
        <p:nvPicPr>
          <p:cNvPr id="10" name="Picture 9" descr="Untitled-3.png"/>
          <p:cNvPicPr>
            <a:picLocks noChangeAspect="1"/>
          </p:cNvPicPr>
          <p:nvPr/>
        </p:nvPicPr>
        <p:blipFill rotWithShape="1">
          <a:blip r:embed="rId7">
            <a:extLst>
              <a:ext uri="{28A0092B-C50C-407E-A947-70E740481C1C}">
                <a14:useLocalDpi xmlns:a14="http://schemas.microsoft.com/office/drawing/2010/main" val="0"/>
              </a:ext>
            </a:extLst>
          </a:blip>
          <a:srcRect l="15024" t="6042" r="7132" b="10915"/>
          <a:stretch/>
        </p:blipFill>
        <p:spPr>
          <a:xfrm>
            <a:off x="665536" y="3743016"/>
            <a:ext cx="2509556" cy="2478560"/>
          </a:xfrm>
          <a:prstGeom prst="rect">
            <a:avLst/>
          </a:prstGeom>
          <a:ln>
            <a:noFill/>
          </a:ln>
          <a:effectLst>
            <a:outerShdw blurRad="292100" dist="139700" dir="2700000" algn="tl" rotWithShape="0">
              <a:srgbClr val="333333">
                <a:alpha val="65000"/>
              </a:srgbClr>
            </a:outerShdw>
          </a:effectLst>
        </p:spPr>
      </p:pic>
      <p:pic>
        <p:nvPicPr>
          <p:cNvPr id="48" name="Picture 47"/>
          <p:cNvPicPr>
            <a:picLocks noChangeAspect="1"/>
          </p:cNvPicPr>
          <p:nvPr/>
        </p:nvPicPr>
        <p:blipFill rotWithShape="1">
          <a:blip r:embed="rId8"/>
          <a:srcRect l="19980" t="5462" r="11571" b="15361"/>
          <a:stretch/>
        </p:blipFill>
        <p:spPr>
          <a:xfrm>
            <a:off x="6246355" y="2731450"/>
            <a:ext cx="2122238" cy="3490126"/>
          </a:xfrm>
          <a:prstGeom prst="rect">
            <a:avLst/>
          </a:prstGeom>
          <a:ln>
            <a:noFill/>
          </a:ln>
          <a:effectLst>
            <a:outerShdw blurRad="292100" dist="139700" dir="2700000" algn="tl" rotWithShape="0">
              <a:srgbClr val="333333">
                <a:alpha val="65000"/>
              </a:srgbClr>
            </a:outerShdw>
          </a:effectLst>
        </p:spPr>
      </p:pic>
      <p:pic>
        <p:nvPicPr>
          <p:cNvPr id="49" name="Picture 48"/>
          <p:cNvPicPr>
            <a:picLocks noChangeAspect="1"/>
          </p:cNvPicPr>
          <p:nvPr/>
        </p:nvPicPr>
        <p:blipFill rotWithShape="1">
          <a:blip r:embed="rId9"/>
          <a:srcRect l="5618" t="5000" r="61636" b="9403"/>
          <a:stretch/>
        </p:blipFill>
        <p:spPr>
          <a:xfrm>
            <a:off x="3639943" y="2354372"/>
            <a:ext cx="1977143" cy="3867203"/>
          </a:xfrm>
          <a:prstGeom prst="rect">
            <a:avLst/>
          </a:prstGeom>
          <a:ln>
            <a:noFill/>
          </a:ln>
          <a:effectLst>
            <a:outerShdw blurRad="292100" dist="139700" dir="2700000" algn="tl" rotWithShape="0">
              <a:srgbClr val="333333">
                <a:alpha val="65000"/>
              </a:srgbClr>
            </a:outerShdw>
          </a:effectLst>
        </p:spPr>
      </p:pic>
      <p:pic>
        <p:nvPicPr>
          <p:cNvPr id="13" name="Picture 12" descr="Untitled-5.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13261" y="973095"/>
            <a:ext cx="2686739" cy="2269750"/>
          </a:xfrm>
          <a:prstGeom prst="rect">
            <a:avLst/>
          </a:prstGeom>
          <a:ln>
            <a:noFill/>
          </a:ln>
          <a:effectLst>
            <a:outerShdw blurRad="292100" dist="139700" dir="2700000" algn="tl" rotWithShape="0">
              <a:srgbClr val="333333">
                <a:alpha val="65000"/>
              </a:srgbClr>
            </a:outerShdw>
          </a:effectLst>
        </p:spPr>
      </p:pic>
      <p:pic>
        <p:nvPicPr>
          <p:cNvPr id="23" name="Picture 22"/>
          <p:cNvPicPr>
            <a:picLocks noChangeAspect="1"/>
          </p:cNvPicPr>
          <p:nvPr/>
        </p:nvPicPr>
        <p:blipFill>
          <a:blip r:embed="rId11"/>
          <a:stretch>
            <a:fillRect/>
          </a:stretch>
        </p:blipFill>
        <p:spPr>
          <a:xfrm>
            <a:off x="8303230" y="0"/>
            <a:ext cx="840770" cy="859455"/>
          </a:xfrm>
          <a:prstGeom prst="rect">
            <a:avLst/>
          </a:prstGeom>
        </p:spPr>
      </p:pic>
      <p:sp>
        <p:nvSpPr>
          <p:cNvPr id="20" name="TextBox 19"/>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spTree>
    <p:extLst>
      <p:ext uri="{BB962C8B-B14F-4D97-AF65-F5344CB8AC3E}">
        <p14:creationId xmlns:p14="http://schemas.microsoft.com/office/powerpoint/2010/main" val="130065154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pic>
        <p:nvPicPr>
          <p:cNvPr id="11" name="Picture 10"/>
          <p:cNvPicPr>
            <a:picLocks noChangeAspect="1"/>
          </p:cNvPicPr>
          <p:nvPr/>
        </p:nvPicPr>
        <p:blipFill>
          <a:blip r:embed="rId4"/>
          <a:stretch>
            <a:fillRect/>
          </a:stretch>
        </p:blipFill>
        <p:spPr>
          <a:xfrm>
            <a:off x="1080493" y="61088"/>
            <a:ext cx="537923" cy="628741"/>
          </a:xfrm>
          <a:prstGeom prst="rect">
            <a:avLst/>
          </a:prstGeom>
        </p:spPr>
      </p:pic>
      <p:pic>
        <p:nvPicPr>
          <p:cNvPr id="18" name="Picture 17"/>
          <p:cNvPicPr>
            <a:picLocks noChangeAspect="1"/>
          </p:cNvPicPr>
          <p:nvPr/>
        </p:nvPicPr>
        <p:blipFill>
          <a:blip r:embed="rId3"/>
          <a:stretch>
            <a:fillRect/>
          </a:stretch>
        </p:blipFill>
        <p:spPr>
          <a:xfrm>
            <a:off x="1" y="0"/>
            <a:ext cx="895300" cy="1068861"/>
          </a:xfrm>
          <a:prstGeom prst="rect">
            <a:avLst/>
          </a:prstGeom>
        </p:spPr>
      </p:pic>
      <p:pic>
        <p:nvPicPr>
          <p:cNvPr id="22" name="Picture 21"/>
          <p:cNvPicPr>
            <a:picLocks noChangeAspect="1"/>
          </p:cNvPicPr>
          <p:nvPr/>
        </p:nvPicPr>
        <p:blipFill>
          <a:blip r:embed="rId4"/>
          <a:stretch>
            <a:fillRect/>
          </a:stretch>
        </p:blipFill>
        <p:spPr>
          <a:xfrm>
            <a:off x="0" y="6461729"/>
            <a:ext cx="338955" cy="396181"/>
          </a:xfrm>
          <a:prstGeom prst="rect">
            <a:avLst/>
          </a:prstGeom>
        </p:spPr>
      </p:pic>
      <p:sp>
        <p:nvSpPr>
          <p:cNvPr id="19" name="TextBox 18"/>
          <p:cNvSpPr txBox="1"/>
          <p:nvPr/>
        </p:nvSpPr>
        <p:spPr>
          <a:xfrm>
            <a:off x="2930543" y="-16995"/>
            <a:ext cx="3298837" cy="584776"/>
          </a:xfrm>
          <a:prstGeom prst="rect">
            <a:avLst/>
          </a:prstGeom>
          <a:noFill/>
        </p:spPr>
        <p:txBody>
          <a:bodyPr wrap="none" rtlCol="0">
            <a:spAutoFit/>
          </a:bodyPr>
          <a:lstStyle/>
          <a:p>
            <a:pPr algn="ctr"/>
            <a:r>
              <a:rPr lang="en-US" sz="3200" i="1" dirty="0" smtClean="0"/>
              <a:t>FLASH capabilities</a:t>
            </a:r>
            <a:endParaRPr lang="en-US" sz="3200" i="1" dirty="0"/>
          </a:p>
        </p:txBody>
      </p:sp>
      <p:pic>
        <p:nvPicPr>
          <p:cNvPr id="23" name="Picture 22"/>
          <p:cNvPicPr>
            <a:picLocks noChangeAspect="1"/>
          </p:cNvPicPr>
          <p:nvPr/>
        </p:nvPicPr>
        <p:blipFill>
          <a:blip r:embed="rId5"/>
          <a:stretch>
            <a:fillRect/>
          </a:stretch>
        </p:blipFill>
        <p:spPr>
          <a:xfrm>
            <a:off x="8303230" y="0"/>
            <a:ext cx="840770" cy="859455"/>
          </a:xfrm>
          <a:prstGeom prst="rect">
            <a:avLst/>
          </a:prstGeom>
        </p:spPr>
      </p:pic>
      <p:sp>
        <p:nvSpPr>
          <p:cNvPr id="25" name="Rectangle 4"/>
          <p:cNvSpPr txBox="1">
            <a:spLocks noChangeArrowheads="1"/>
          </p:cNvSpPr>
          <p:nvPr/>
        </p:nvSpPr>
        <p:spPr>
          <a:xfrm>
            <a:off x="82698" y="1109685"/>
            <a:ext cx="9061302" cy="1828800"/>
          </a:xfrm>
          <a:prstGeom prst="rect">
            <a:avLst/>
          </a:prstGeom>
          <a:noFill/>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Clr>
                <a:srgbClr val="800000"/>
              </a:buClr>
              <a:buFont typeface="Wingdings" charset="2"/>
              <a:buChar char="q"/>
            </a:pPr>
            <a:r>
              <a:rPr lang="en-US" sz="2400" dirty="0" smtClean="0">
                <a:solidFill>
                  <a:srgbClr val="000000"/>
                </a:solidFill>
                <a:cs typeface="Arial" charset="0"/>
              </a:rPr>
              <a:t> A portable, scalable, application code, composed of units/modules  </a:t>
            </a:r>
          </a:p>
          <a:p>
            <a:pPr algn="l">
              <a:buClr>
                <a:srgbClr val="800000"/>
              </a:buClr>
              <a:buFont typeface="Wingdings" charset="2"/>
              <a:buChar char="q"/>
            </a:pPr>
            <a:r>
              <a:rPr lang="en-US" sz="2400" dirty="0" smtClean="0">
                <a:solidFill>
                  <a:srgbClr val="000000"/>
                </a:solidFill>
                <a:cs typeface="Arial" charset="0"/>
              </a:rPr>
              <a:t> Modules are set up together to run different physics problems</a:t>
            </a:r>
          </a:p>
          <a:p>
            <a:pPr algn="l">
              <a:buClr>
                <a:srgbClr val="800000"/>
              </a:buClr>
              <a:buFont typeface="Wingdings" charset="2"/>
              <a:buChar char="q"/>
            </a:pPr>
            <a:r>
              <a:rPr lang="en-US" sz="2400" dirty="0" smtClean="0">
                <a:solidFill>
                  <a:srgbClr val="000000"/>
                </a:solidFill>
                <a:cs typeface="Arial" charset="0"/>
              </a:rPr>
              <a:t> Fortran, C, Python, &gt;</a:t>
            </a:r>
            <a:r>
              <a:rPr lang="en-US" sz="2400" dirty="0" smtClean="0">
                <a:solidFill>
                  <a:srgbClr val="000000"/>
                </a:solidFill>
                <a:ea typeface="Arial" charset="0"/>
                <a:cs typeface="Arial" charset="0"/>
              </a:rPr>
              <a:t>1.2 million lines, 75% code, 25% comments</a:t>
            </a:r>
          </a:p>
        </p:txBody>
      </p:sp>
      <p:sp>
        <p:nvSpPr>
          <p:cNvPr id="14" name="TextBox 13"/>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spTree>
    <p:extLst>
      <p:ext uri="{BB962C8B-B14F-4D97-AF65-F5344CB8AC3E}">
        <p14:creationId xmlns:p14="http://schemas.microsoft.com/office/powerpoint/2010/main" val="361939662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pic>
        <p:nvPicPr>
          <p:cNvPr id="11" name="Picture 10"/>
          <p:cNvPicPr>
            <a:picLocks noChangeAspect="1"/>
          </p:cNvPicPr>
          <p:nvPr/>
        </p:nvPicPr>
        <p:blipFill>
          <a:blip r:embed="rId4"/>
          <a:stretch>
            <a:fillRect/>
          </a:stretch>
        </p:blipFill>
        <p:spPr>
          <a:xfrm>
            <a:off x="1080493" y="61088"/>
            <a:ext cx="537923" cy="628741"/>
          </a:xfrm>
          <a:prstGeom prst="rect">
            <a:avLst/>
          </a:prstGeom>
        </p:spPr>
      </p:pic>
      <p:pic>
        <p:nvPicPr>
          <p:cNvPr id="18" name="Picture 17"/>
          <p:cNvPicPr>
            <a:picLocks noChangeAspect="1"/>
          </p:cNvPicPr>
          <p:nvPr/>
        </p:nvPicPr>
        <p:blipFill>
          <a:blip r:embed="rId3"/>
          <a:stretch>
            <a:fillRect/>
          </a:stretch>
        </p:blipFill>
        <p:spPr>
          <a:xfrm>
            <a:off x="1" y="0"/>
            <a:ext cx="895300" cy="1068861"/>
          </a:xfrm>
          <a:prstGeom prst="rect">
            <a:avLst/>
          </a:prstGeom>
        </p:spPr>
      </p:pic>
      <p:pic>
        <p:nvPicPr>
          <p:cNvPr id="22" name="Picture 21"/>
          <p:cNvPicPr>
            <a:picLocks noChangeAspect="1"/>
          </p:cNvPicPr>
          <p:nvPr/>
        </p:nvPicPr>
        <p:blipFill>
          <a:blip r:embed="rId4"/>
          <a:stretch>
            <a:fillRect/>
          </a:stretch>
        </p:blipFill>
        <p:spPr>
          <a:xfrm>
            <a:off x="0" y="6461729"/>
            <a:ext cx="338955" cy="396181"/>
          </a:xfrm>
          <a:prstGeom prst="rect">
            <a:avLst/>
          </a:prstGeom>
        </p:spPr>
      </p:pic>
      <p:sp>
        <p:nvSpPr>
          <p:cNvPr id="19" name="TextBox 18"/>
          <p:cNvSpPr txBox="1"/>
          <p:nvPr/>
        </p:nvSpPr>
        <p:spPr>
          <a:xfrm>
            <a:off x="2930543" y="-16995"/>
            <a:ext cx="3298837" cy="584776"/>
          </a:xfrm>
          <a:prstGeom prst="rect">
            <a:avLst/>
          </a:prstGeom>
          <a:noFill/>
        </p:spPr>
        <p:txBody>
          <a:bodyPr wrap="none" rtlCol="0">
            <a:spAutoFit/>
          </a:bodyPr>
          <a:lstStyle/>
          <a:p>
            <a:pPr algn="ctr"/>
            <a:r>
              <a:rPr lang="en-US" sz="3200" i="1" dirty="0" smtClean="0"/>
              <a:t>FLASH capabilities</a:t>
            </a:r>
            <a:endParaRPr lang="en-US" sz="3200" i="1" dirty="0"/>
          </a:p>
        </p:txBody>
      </p:sp>
      <p:pic>
        <p:nvPicPr>
          <p:cNvPr id="23" name="Picture 22"/>
          <p:cNvPicPr>
            <a:picLocks noChangeAspect="1"/>
          </p:cNvPicPr>
          <p:nvPr/>
        </p:nvPicPr>
        <p:blipFill>
          <a:blip r:embed="rId5"/>
          <a:stretch>
            <a:fillRect/>
          </a:stretch>
        </p:blipFill>
        <p:spPr>
          <a:xfrm>
            <a:off x="8303230" y="0"/>
            <a:ext cx="840770" cy="859455"/>
          </a:xfrm>
          <a:prstGeom prst="rect">
            <a:avLst/>
          </a:prstGeom>
        </p:spPr>
      </p:pic>
      <p:sp>
        <p:nvSpPr>
          <p:cNvPr id="25" name="Rectangle 4"/>
          <p:cNvSpPr txBox="1">
            <a:spLocks noChangeArrowheads="1"/>
          </p:cNvSpPr>
          <p:nvPr/>
        </p:nvSpPr>
        <p:spPr>
          <a:xfrm>
            <a:off x="82698" y="1109685"/>
            <a:ext cx="9061302" cy="1828800"/>
          </a:xfrm>
          <a:prstGeom prst="rect">
            <a:avLst/>
          </a:prstGeom>
          <a:noFill/>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Clr>
                <a:srgbClr val="800000"/>
              </a:buClr>
              <a:buFont typeface="Wingdings" charset="2"/>
              <a:buChar char="q"/>
            </a:pPr>
            <a:r>
              <a:rPr lang="en-US" sz="2400" dirty="0" smtClean="0">
                <a:solidFill>
                  <a:srgbClr val="000000"/>
                </a:solidFill>
                <a:cs typeface="Arial" charset="0"/>
              </a:rPr>
              <a:t> A portable, scalable, application code, composed of units/modules  </a:t>
            </a:r>
          </a:p>
          <a:p>
            <a:pPr algn="l">
              <a:buClr>
                <a:srgbClr val="800000"/>
              </a:buClr>
              <a:buFont typeface="Wingdings" charset="2"/>
              <a:buChar char="q"/>
            </a:pPr>
            <a:r>
              <a:rPr lang="en-US" sz="2400" dirty="0" smtClean="0">
                <a:solidFill>
                  <a:srgbClr val="000000"/>
                </a:solidFill>
                <a:cs typeface="Arial" charset="0"/>
              </a:rPr>
              <a:t> Modules are set up together to run different physics problems</a:t>
            </a:r>
          </a:p>
          <a:p>
            <a:pPr algn="l">
              <a:buClr>
                <a:srgbClr val="800000"/>
              </a:buClr>
              <a:buFont typeface="Wingdings" charset="2"/>
              <a:buChar char="q"/>
            </a:pPr>
            <a:r>
              <a:rPr lang="en-US" sz="2400" dirty="0" smtClean="0">
                <a:solidFill>
                  <a:srgbClr val="000000"/>
                </a:solidFill>
                <a:cs typeface="Arial" charset="0"/>
              </a:rPr>
              <a:t> Fortran, C, Python, &gt;</a:t>
            </a:r>
            <a:r>
              <a:rPr lang="en-US" sz="2400" dirty="0" smtClean="0">
                <a:solidFill>
                  <a:srgbClr val="000000"/>
                </a:solidFill>
                <a:ea typeface="Arial" charset="0"/>
                <a:cs typeface="Arial" charset="0"/>
              </a:rPr>
              <a:t>1.2 million lines, 75% code, 25% comments</a:t>
            </a:r>
          </a:p>
        </p:txBody>
      </p:sp>
      <p:sp>
        <p:nvSpPr>
          <p:cNvPr id="27" name="Rectangle 3"/>
          <p:cNvSpPr txBox="1">
            <a:spLocks noChangeArrowheads="1"/>
          </p:cNvSpPr>
          <p:nvPr/>
        </p:nvSpPr>
        <p:spPr>
          <a:xfrm>
            <a:off x="1" y="2602075"/>
            <a:ext cx="9144000" cy="30607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buNone/>
            </a:pPr>
            <a:r>
              <a:rPr lang="en-US" sz="2400" b="1" dirty="0" smtClean="0">
                <a:cs typeface="Arial" charset="0"/>
              </a:rPr>
              <a:t>Infrastructure:</a:t>
            </a:r>
            <a:r>
              <a:rPr lang="en-US" sz="2400" dirty="0" smtClean="0">
                <a:cs typeface="Arial" charset="0"/>
              </a:rPr>
              <a:t> </a:t>
            </a:r>
            <a:r>
              <a:rPr lang="en-US" sz="2400" dirty="0" smtClean="0">
                <a:ea typeface="Arial" charset="0"/>
                <a:cs typeface="Arial" charset="0"/>
              </a:rPr>
              <a:t>Configuration, Mesh Management (</a:t>
            </a:r>
            <a:r>
              <a:rPr lang="en-US" sz="2400" dirty="0" err="1" smtClean="0">
                <a:ea typeface="Arial" charset="0"/>
                <a:cs typeface="Arial" charset="0"/>
              </a:rPr>
              <a:t>Paramesh</a:t>
            </a:r>
            <a:r>
              <a:rPr lang="en-US" sz="2400" dirty="0" smtClean="0">
                <a:ea typeface="Arial" charset="0"/>
                <a:cs typeface="Arial" charset="0"/>
              </a:rPr>
              <a:t>, </a:t>
            </a:r>
            <a:r>
              <a:rPr lang="en-US" sz="2400" dirty="0" err="1" smtClean="0">
                <a:ea typeface="Arial" charset="0"/>
                <a:cs typeface="Arial" charset="0"/>
              </a:rPr>
              <a:t>Chombo</a:t>
            </a:r>
            <a:r>
              <a:rPr lang="en-US" sz="2400" dirty="0" smtClean="0">
                <a:ea typeface="Arial" charset="0"/>
                <a:cs typeface="Arial" charset="0"/>
              </a:rPr>
              <a:t>),  				 Parallel I/O, Monitoring, Verification</a:t>
            </a:r>
          </a:p>
          <a:p>
            <a:pPr lvl="2">
              <a:lnSpc>
                <a:spcPct val="90000"/>
              </a:lnSpc>
            </a:pPr>
            <a:endParaRPr lang="en-US" sz="1600" dirty="0">
              <a:ea typeface="Arial" charset="0"/>
              <a:cs typeface="Arial" charset="0"/>
            </a:endParaRPr>
          </a:p>
        </p:txBody>
      </p: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spTree>
    <p:extLst>
      <p:ext uri="{BB962C8B-B14F-4D97-AF65-F5344CB8AC3E}">
        <p14:creationId xmlns:p14="http://schemas.microsoft.com/office/powerpoint/2010/main" val="139099470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pic>
        <p:nvPicPr>
          <p:cNvPr id="11" name="Picture 10"/>
          <p:cNvPicPr>
            <a:picLocks noChangeAspect="1"/>
          </p:cNvPicPr>
          <p:nvPr/>
        </p:nvPicPr>
        <p:blipFill>
          <a:blip r:embed="rId4"/>
          <a:stretch>
            <a:fillRect/>
          </a:stretch>
        </p:blipFill>
        <p:spPr>
          <a:xfrm>
            <a:off x="1080493" y="61088"/>
            <a:ext cx="537923" cy="628741"/>
          </a:xfrm>
          <a:prstGeom prst="rect">
            <a:avLst/>
          </a:prstGeom>
        </p:spPr>
      </p:pic>
      <p:pic>
        <p:nvPicPr>
          <p:cNvPr id="18" name="Picture 17"/>
          <p:cNvPicPr>
            <a:picLocks noChangeAspect="1"/>
          </p:cNvPicPr>
          <p:nvPr/>
        </p:nvPicPr>
        <p:blipFill>
          <a:blip r:embed="rId3"/>
          <a:stretch>
            <a:fillRect/>
          </a:stretch>
        </p:blipFill>
        <p:spPr>
          <a:xfrm>
            <a:off x="1" y="0"/>
            <a:ext cx="895300" cy="1068861"/>
          </a:xfrm>
          <a:prstGeom prst="rect">
            <a:avLst/>
          </a:prstGeom>
        </p:spPr>
      </p:pic>
      <p:pic>
        <p:nvPicPr>
          <p:cNvPr id="22" name="Picture 21"/>
          <p:cNvPicPr>
            <a:picLocks noChangeAspect="1"/>
          </p:cNvPicPr>
          <p:nvPr/>
        </p:nvPicPr>
        <p:blipFill>
          <a:blip r:embed="rId4"/>
          <a:stretch>
            <a:fillRect/>
          </a:stretch>
        </p:blipFill>
        <p:spPr>
          <a:xfrm>
            <a:off x="0" y="6461729"/>
            <a:ext cx="338955" cy="396181"/>
          </a:xfrm>
          <a:prstGeom prst="rect">
            <a:avLst/>
          </a:prstGeom>
        </p:spPr>
      </p:pic>
      <p:sp>
        <p:nvSpPr>
          <p:cNvPr id="19" name="TextBox 18"/>
          <p:cNvSpPr txBox="1"/>
          <p:nvPr/>
        </p:nvSpPr>
        <p:spPr>
          <a:xfrm>
            <a:off x="2930543" y="-16995"/>
            <a:ext cx="3298837" cy="584776"/>
          </a:xfrm>
          <a:prstGeom prst="rect">
            <a:avLst/>
          </a:prstGeom>
          <a:noFill/>
        </p:spPr>
        <p:txBody>
          <a:bodyPr wrap="none" rtlCol="0">
            <a:spAutoFit/>
          </a:bodyPr>
          <a:lstStyle/>
          <a:p>
            <a:pPr algn="ctr"/>
            <a:r>
              <a:rPr lang="en-US" sz="3200" i="1" dirty="0" smtClean="0"/>
              <a:t>FLASH capabilities</a:t>
            </a:r>
            <a:endParaRPr lang="en-US" sz="3200" i="1" dirty="0"/>
          </a:p>
        </p:txBody>
      </p:sp>
      <p:pic>
        <p:nvPicPr>
          <p:cNvPr id="23" name="Picture 22"/>
          <p:cNvPicPr>
            <a:picLocks noChangeAspect="1"/>
          </p:cNvPicPr>
          <p:nvPr/>
        </p:nvPicPr>
        <p:blipFill>
          <a:blip r:embed="rId5"/>
          <a:stretch>
            <a:fillRect/>
          </a:stretch>
        </p:blipFill>
        <p:spPr>
          <a:xfrm>
            <a:off x="8303230" y="0"/>
            <a:ext cx="840770" cy="859455"/>
          </a:xfrm>
          <a:prstGeom prst="rect">
            <a:avLst/>
          </a:prstGeom>
        </p:spPr>
      </p:pic>
      <p:sp>
        <p:nvSpPr>
          <p:cNvPr id="25" name="Rectangle 4"/>
          <p:cNvSpPr txBox="1">
            <a:spLocks noChangeArrowheads="1"/>
          </p:cNvSpPr>
          <p:nvPr/>
        </p:nvSpPr>
        <p:spPr>
          <a:xfrm>
            <a:off x="82698" y="1109685"/>
            <a:ext cx="9061302" cy="1828800"/>
          </a:xfrm>
          <a:prstGeom prst="rect">
            <a:avLst/>
          </a:prstGeom>
          <a:noFill/>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Clr>
                <a:srgbClr val="800000"/>
              </a:buClr>
              <a:buFont typeface="Wingdings" charset="2"/>
              <a:buChar char="q"/>
            </a:pPr>
            <a:r>
              <a:rPr lang="en-US" sz="2400" dirty="0" smtClean="0">
                <a:solidFill>
                  <a:srgbClr val="000000"/>
                </a:solidFill>
                <a:cs typeface="Arial" charset="0"/>
              </a:rPr>
              <a:t> A portable, scalable, application code, composed of units/modules  </a:t>
            </a:r>
          </a:p>
          <a:p>
            <a:pPr algn="l">
              <a:buClr>
                <a:srgbClr val="800000"/>
              </a:buClr>
              <a:buFont typeface="Wingdings" charset="2"/>
              <a:buChar char="q"/>
            </a:pPr>
            <a:r>
              <a:rPr lang="en-US" sz="2400" dirty="0" smtClean="0">
                <a:solidFill>
                  <a:srgbClr val="000000"/>
                </a:solidFill>
                <a:cs typeface="Arial" charset="0"/>
              </a:rPr>
              <a:t> Modules are set up together to run different physics problems</a:t>
            </a:r>
          </a:p>
          <a:p>
            <a:pPr algn="l">
              <a:buClr>
                <a:srgbClr val="800000"/>
              </a:buClr>
              <a:buFont typeface="Wingdings" charset="2"/>
              <a:buChar char="q"/>
            </a:pPr>
            <a:r>
              <a:rPr lang="en-US" sz="2400" dirty="0" smtClean="0">
                <a:solidFill>
                  <a:srgbClr val="000000"/>
                </a:solidFill>
                <a:cs typeface="Arial" charset="0"/>
              </a:rPr>
              <a:t> Fortran, C, Python, &gt;</a:t>
            </a:r>
            <a:r>
              <a:rPr lang="en-US" sz="2400" dirty="0" smtClean="0">
                <a:solidFill>
                  <a:srgbClr val="000000"/>
                </a:solidFill>
                <a:ea typeface="Arial" charset="0"/>
                <a:cs typeface="Arial" charset="0"/>
              </a:rPr>
              <a:t>1.2 million lines, 75% code, 25% comments</a:t>
            </a:r>
          </a:p>
        </p:txBody>
      </p:sp>
      <p:sp>
        <p:nvSpPr>
          <p:cNvPr id="27" name="Rectangle 3"/>
          <p:cNvSpPr txBox="1">
            <a:spLocks noChangeArrowheads="1"/>
          </p:cNvSpPr>
          <p:nvPr/>
        </p:nvSpPr>
        <p:spPr>
          <a:xfrm>
            <a:off x="1" y="2602075"/>
            <a:ext cx="9144000" cy="30607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buNone/>
            </a:pPr>
            <a:r>
              <a:rPr lang="en-US" sz="2400" b="1" dirty="0" smtClean="0">
                <a:cs typeface="Arial" charset="0"/>
              </a:rPr>
              <a:t>Infrastructure:</a:t>
            </a:r>
            <a:r>
              <a:rPr lang="en-US" sz="2400" dirty="0" smtClean="0">
                <a:cs typeface="Arial" charset="0"/>
              </a:rPr>
              <a:t> </a:t>
            </a:r>
            <a:r>
              <a:rPr lang="en-US" sz="2400" dirty="0" smtClean="0">
                <a:ea typeface="Arial" charset="0"/>
                <a:cs typeface="Arial" charset="0"/>
              </a:rPr>
              <a:t>Configuration, Mesh Management (</a:t>
            </a:r>
            <a:r>
              <a:rPr lang="en-US" sz="2400" dirty="0" err="1" smtClean="0">
                <a:ea typeface="Arial" charset="0"/>
                <a:cs typeface="Arial" charset="0"/>
              </a:rPr>
              <a:t>Paramesh</a:t>
            </a:r>
            <a:r>
              <a:rPr lang="en-US" sz="2400" dirty="0" smtClean="0">
                <a:ea typeface="Arial" charset="0"/>
                <a:cs typeface="Arial" charset="0"/>
              </a:rPr>
              <a:t>, </a:t>
            </a:r>
            <a:r>
              <a:rPr lang="en-US" sz="2400" dirty="0" err="1" smtClean="0">
                <a:ea typeface="Arial" charset="0"/>
                <a:cs typeface="Arial" charset="0"/>
              </a:rPr>
              <a:t>Chombo</a:t>
            </a:r>
            <a:r>
              <a:rPr lang="en-US" sz="2400" dirty="0" smtClean="0">
                <a:ea typeface="Arial" charset="0"/>
                <a:cs typeface="Arial" charset="0"/>
              </a:rPr>
              <a:t>),  				 Parallel I/O, Monitoring, Verification</a:t>
            </a:r>
          </a:p>
          <a:p>
            <a:pPr lvl="2">
              <a:lnSpc>
                <a:spcPct val="90000"/>
              </a:lnSpc>
            </a:pPr>
            <a:endParaRPr lang="en-US" sz="1600" dirty="0">
              <a:ea typeface="Arial" charset="0"/>
              <a:cs typeface="Arial" charset="0"/>
            </a:endParaRPr>
          </a:p>
        </p:txBody>
      </p:sp>
      <p:sp>
        <p:nvSpPr>
          <p:cNvPr id="2" name="Rectangle 1"/>
          <p:cNvSpPr/>
          <p:nvPr/>
        </p:nvSpPr>
        <p:spPr>
          <a:xfrm>
            <a:off x="-16087" y="3952010"/>
            <a:ext cx="5000060" cy="2405787"/>
          </a:xfrm>
          <a:prstGeom prst="rect">
            <a:avLst/>
          </a:prstGeom>
        </p:spPr>
        <p:txBody>
          <a:bodyPr wrap="square">
            <a:spAutoFit/>
          </a:bodyPr>
          <a:lstStyle/>
          <a:p>
            <a:pPr marL="800100" lvl="1" indent="-342900">
              <a:lnSpc>
                <a:spcPct val="90000"/>
              </a:lnSpc>
              <a:spcBef>
                <a:spcPct val="20000"/>
              </a:spcBef>
              <a:buClr>
                <a:srgbClr val="800000"/>
              </a:buClr>
              <a:buSzPct val="90000"/>
              <a:buFont typeface="Wingdings" charset="2"/>
              <a:buChar char="ü"/>
              <a:defRPr/>
            </a:pPr>
            <a:r>
              <a:rPr lang="en-US" sz="2000" dirty="0" smtClean="0">
                <a:sym typeface="Wingdings" charset="2"/>
              </a:rPr>
              <a:t>Hydro, </a:t>
            </a:r>
            <a:r>
              <a:rPr lang="en-US" sz="2000" dirty="0">
                <a:sym typeface="Wingdings" charset="2"/>
              </a:rPr>
              <a:t>MHD, RHD, hybrid PIC</a:t>
            </a:r>
          </a:p>
          <a:p>
            <a:pPr marL="800100" lvl="1" indent="-342900">
              <a:lnSpc>
                <a:spcPct val="90000"/>
              </a:lnSpc>
              <a:spcBef>
                <a:spcPct val="20000"/>
              </a:spcBef>
              <a:buClr>
                <a:srgbClr val="800000"/>
              </a:buClr>
              <a:buSzPct val="90000"/>
              <a:buFont typeface="Wingdings" charset="2"/>
              <a:buChar char="ü"/>
              <a:defRPr/>
            </a:pPr>
            <a:r>
              <a:rPr lang="en-US" sz="2000" dirty="0">
                <a:sym typeface="Wingdings" charset="2"/>
              </a:rPr>
              <a:t>Equation of </a:t>
            </a:r>
            <a:r>
              <a:rPr lang="en-US" sz="2000" dirty="0" smtClean="0">
                <a:sym typeface="Wingdings" charset="2"/>
              </a:rPr>
              <a:t>State</a:t>
            </a:r>
            <a:endParaRPr lang="en-US" sz="2000" dirty="0">
              <a:sym typeface="Wingdings" charset="2"/>
            </a:endParaRPr>
          </a:p>
          <a:p>
            <a:pPr marL="800100" lvl="1" indent="-342900">
              <a:lnSpc>
                <a:spcPct val="90000"/>
              </a:lnSpc>
              <a:spcBef>
                <a:spcPct val="20000"/>
              </a:spcBef>
              <a:buClr>
                <a:srgbClr val="800000"/>
              </a:buClr>
              <a:buSzPct val="90000"/>
              <a:buFont typeface="Wingdings" charset="2"/>
              <a:buChar char="ü"/>
              <a:defRPr/>
            </a:pPr>
            <a:r>
              <a:rPr lang="en-US" sz="2000" dirty="0">
                <a:sym typeface="Wingdings" charset="2"/>
              </a:rPr>
              <a:t>Nuclear </a:t>
            </a:r>
            <a:r>
              <a:rPr lang="en-US" sz="2000" dirty="0" smtClean="0">
                <a:sym typeface="Wingdings" charset="2"/>
              </a:rPr>
              <a:t>Physics, Source </a:t>
            </a:r>
            <a:r>
              <a:rPr lang="en-US" sz="2000" dirty="0">
                <a:sym typeface="Wingdings" charset="2"/>
              </a:rPr>
              <a:t>Terms</a:t>
            </a:r>
          </a:p>
          <a:p>
            <a:pPr marL="800100" lvl="1" indent="-342900">
              <a:lnSpc>
                <a:spcPct val="90000"/>
              </a:lnSpc>
              <a:spcBef>
                <a:spcPct val="20000"/>
              </a:spcBef>
              <a:buClr>
                <a:srgbClr val="800000"/>
              </a:buClr>
              <a:buSzPct val="90000"/>
              <a:buFont typeface="Wingdings" charset="2"/>
              <a:buChar char="ü"/>
              <a:defRPr/>
            </a:pPr>
            <a:r>
              <a:rPr lang="en-US" sz="2000" dirty="0">
                <a:sym typeface="Wingdings" charset="2"/>
              </a:rPr>
              <a:t>External gravity, Self-gravity</a:t>
            </a:r>
          </a:p>
          <a:p>
            <a:pPr marL="800100" lvl="1" indent="-342900">
              <a:lnSpc>
                <a:spcPct val="90000"/>
              </a:lnSpc>
              <a:spcBef>
                <a:spcPct val="20000"/>
              </a:spcBef>
              <a:buClr>
                <a:srgbClr val="800000"/>
              </a:buClr>
              <a:buSzPct val="90000"/>
              <a:buFont typeface="Wingdings" charset="2"/>
              <a:buChar char="ü"/>
              <a:defRPr/>
            </a:pPr>
            <a:r>
              <a:rPr lang="en-US" sz="2000" dirty="0">
                <a:sym typeface="Wingdings" charset="2"/>
              </a:rPr>
              <a:t>Particles, active and passive</a:t>
            </a:r>
          </a:p>
          <a:p>
            <a:pPr marL="800100" lvl="1" indent="-342900">
              <a:lnSpc>
                <a:spcPct val="90000"/>
              </a:lnSpc>
              <a:spcBef>
                <a:spcPct val="20000"/>
              </a:spcBef>
              <a:buClr>
                <a:srgbClr val="800000"/>
              </a:buClr>
              <a:buSzPct val="90000"/>
              <a:buFont typeface="Wingdings" charset="2"/>
              <a:buChar char="ü"/>
              <a:defRPr/>
            </a:pPr>
            <a:r>
              <a:rPr lang="en-US" sz="2000" dirty="0">
                <a:sym typeface="Wingdings" charset="2"/>
              </a:rPr>
              <a:t>Material Properties</a:t>
            </a:r>
          </a:p>
          <a:p>
            <a:pPr marL="800100" lvl="1" indent="-342900">
              <a:lnSpc>
                <a:spcPct val="90000"/>
              </a:lnSpc>
              <a:spcBef>
                <a:spcPct val="20000"/>
              </a:spcBef>
              <a:buClr>
                <a:srgbClr val="800000"/>
              </a:buClr>
              <a:buSzPct val="90000"/>
              <a:buFont typeface="Wingdings" charset="2"/>
              <a:buChar char="ü"/>
              <a:defRPr/>
            </a:pPr>
            <a:r>
              <a:rPr lang="en-US" sz="2000" dirty="0">
                <a:sym typeface="Wingdings" charset="2"/>
              </a:rPr>
              <a:t>Cosmology</a:t>
            </a:r>
          </a:p>
        </p:txBody>
      </p:sp>
      <p:sp>
        <p:nvSpPr>
          <p:cNvPr id="14" name="Rectangle 13"/>
          <p:cNvSpPr/>
          <p:nvPr/>
        </p:nvSpPr>
        <p:spPr>
          <a:xfrm>
            <a:off x="636175" y="3525450"/>
            <a:ext cx="3289182" cy="369332"/>
          </a:xfrm>
          <a:prstGeom prst="rect">
            <a:avLst/>
          </a:prstGeom>
        </p:spPr>
        <p:txBody>
          <a:bodyPr wrap="none">
            <a:spAutoFit/>
          </a:bodyPr>
          <a:lstStyle/>
          <a:p>
            <a:r>
              <a:rPr lang="en-US" b="1" dirty="0" smtClean="0">
                <a:cs typeface="Arial" charset="0"/>
              </a:rPr>
              <a:t>Already in place for Astrophysics</a:t>
            </a:r>
            <a:endParaRPr lang="en-US" dirty="0"/>
          </a:p>
        </p:txBody>
      </p:sp>
      <p:sp>
        <p:nvSpPr>
          <p:cNvPr id="17" name="TextBox 16"/>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spTree>
    <p:extLst>
      <p:ext uri="{BB962C8B-B14F-4D97-AF65-F5344CB8AC3E}">
        <p14:creationId xmlns:p14="http://schemas.microsoft.com/office/powerpoint/2010/main" val="139099470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pic>
        <p:nvPicPr>
          <p:cNvPr id="11" name="Picture 10"/>
          <p:cNvPicPr>
            <a:picLocks noChangeAspect="1"/>
          </p:cNvPicPr>
          <p:nvPr/>
        </p:nvPicPr>
        <p:blipFill>
          <a:blip r:embed="rId4"/>
          <a:stretch>
            <a:fillRect/>
          </a:stretch>
        </p:blipFill>
        <p:spPr>
          <a:xfrm>
            <a:off x="1080493" y="61088"/>
            <a:ext cx="537923" cy="628741"/>
          </a:xfrm>
          <a:prstGeom prst="rect">
            <a:avLst/>
          </a:prstGeom>
        </p:spPr>
      </p:pic>
      <p:pic>
        <p:nvPicPr>
          <p:cNvPr id="18" name="Picture 17"/>
          <p:cNvPicPr>
            <a:picLocks noChangeAspect="1"/>
          </p:cNvPicPr>
          <p:nvPr/>
        </p:nvPicPr>
        <p:blipFill>
          <a:blip r:embed="rId3"/>
          <a:stretch>
            <a:fillRect/>
          </a:stretch>
        </p:blipFill>
        <p:spPr>
          <a:xfrm>
            <a:off x="1" y="0"/>
            <a:ext cx="895300" cy="1068861"/>
          </a:xfrm>
          <a:prstGeom prst="rect">
            <a:avLst/>
          </a:prstGeom>
        </p:spPr>
      </p:pic>
      <p:pic>
        <p:nvPicPr>
          <p:cNvPr id="22" name="Picture 21"/>
          <p:cNvPicPr>
            <a:picLocks noChangeAspect="1"/>
          </p:cNvPicPr>
          <p:nvPr/>
        </p:nvPicPr>
        <p:blipFill>
          <a:blip r:embed="rId4"/>
          <a:stretch>
            <a:fillRect/>
          </a:stretch>
        </p:blipFill>
        <p:spPr>
          <a:xfrm>
            <a:off x="0" y="6461729"/>
            <a:ext cx="338955" cy="396181"/>
          </a:xfrm>
          <a:prstGeom prst="rect">
            <a:avLst/>
          </a:prstGeom>
        </p:spPr>
      </p:pic>
      <p:sp>
        <p:nvSpPr>
          <p:cNvPr id="19" name="TextBox 18"/>
          <p:cNvSpPr txBox="1"/>
          <p:nvPr/>
        </p:nvSpPr>
        <p:spPr>
          <a:xfrm>
            <a:off x="2930543" y="-16995"/>
            <a:ext cx="3298837" cy="584776"/>
          </a:xfrm>
          <a:prstGeom prst="rect">
            <a:avLst/>
          </a:prstGeom>
          <a:noFill/>
        </p:spPr>
        <p:txBody>
          <a:bodyPr wrap="none" rtlCol="0">
            <a:spAutoFit/>
          </a:bodyPr>
          <a:lstStyle/>
          <a:p>
            <a:pPr algn="ctr"/>
            <a:r>
              <a:rPr lang="en-US" sz="3200" i="1" dirty="0" smtClean="0"/>
              <a:t>FLASH capabilities</a:t>
            </a:r>
            <a:endParaRPr lang="en-US" sz="3200" i="1" dirty="0"/>
          </a:p>
        </p:txBody>
      </p:sp>
      <p:pic>
        <p:nvPicPr>
          <p:cNvPr id="23" name="Picture 22"/>
          <p:cNvPicPr>
            <a:picLocks noChangeAspect="1"/>
          </p:cNvPicPr>
          <p:nvPr/>
        </p:nvPicPr>
        <p:blipFill>
          <a:blip r:embed="rId5"/>
          <a:stretch>
            <a:fillRect/>
          </a:stretch>
        </p:blipFill>
        <p:spPr>
          <a:xfrm>
            <a:off x="8303230" y="0"/>
            <a:ext cx="840770" cy="859455"/>
          </a:xfrm>
          <a:prstGeom prst="rect">
            <a:avLst/>
          </a:prstGeom>
        </p:spPr>
      </p:pic>
      <p:sp>
        <p:nvSpPr>
          <p:cNvPr id="25" name="Rectangle 4"/>
          <p:cNvSpPr txBox="1">
            <a:spLocks noChangeArrowheads="1"/>
          </p:cNvSpPr>
          <p:nvPr/>
        </p:nvSpPr>
        <p:spPr>
          <a:xfrm>
            <a:off x="82698" y="1109685"/>
            <a:ext cx="9061302" cy="1828800"/>
          </a:xfrm>
          <a:prstGeom prst="rect">
            <a:avLst/>
          </a:prstGeom>
          <a:noFill/>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Clr>
                <a:srgbClr val="800000"/>
              </a:buClr>
              <a:buFont typeface="Wingdings" charset="2"/>
              <a:buChar char="q"/>
            </a:pPr>
            <a:r>
              <a:rPr lang="en-US" sz="2400" dirty="0" smtClean="0">
                <a:solidFill>
                  <a:srgbClr val="000000"/>
                </a:solidFill>
                <a:cs typeface="Arial" charset="0"/>
              </a:rPr>
              <a:t> A portable, scalable, application code, composed of units/modules  </a:t>
            </a:r>
          </a:p>
          <a:p>
            <a:pPr algn="l">
              <a:buClr>
                <a:srgbClr val="800000"/>
              </a:buClr>
              <a:buFont typeface="Wingdings" charset="2"/>
              <a:buChar char="q"/>
            </a:pPr>
            <a:r>
              <a:rPr lang="en-US" sz="2400" dirty="0" smtClean="0">
                <a:solidFill>
                  <a:srgbClr val="000000"/>
                </a:solidFill>
                <a:cs typeface="Arial" charset="0"/>
              </a:rPr>
              <a:t> Modules are set up together to run different physics problems</a:t>
            </a:r>
          </a:p>
          <a:p>
            <a:pPr algn="l">
              <a:buClr>
                <a:srgbClr val="800000"/>
              </a:buClr>
              <a:buFont typeface="Wingdings" charset="2"/>
              <a:buChar char="q"/>
            </a:pPr>
            <a:r>
              <a:rPr lang="en-US" sz="2400" dirty="0" smtClean="0">
                <a:solidFill>
                  <a:srgbClr val="000000"/>
                </a:solidFill>
                <a:cs typeface="Arial" charset="0"/>
              </a:rPr>
              <a:t> Fortran, C, Python, &gt;</a:t>
            </a:r>
            <a:r>
              <a:rPr lang="en-US" sz="2400" dirty="0" smtClean="0">
                <a:solidFill>
                  <a:srgbClr val="000000"/>
                </a:solidFill>
                <a:ea typeface="Arial" charset="0"/>
                <a:cs typeface="Arial" charset="0"/>
              </a:rPr>
              <a:t>1.2 million lines, 75% code, 25% comments</a:t>
            </a:r>
          </a:p>
        </p:txBody>
      </p:sp>
      <p:sp>
        <p:nvSpPr>
          <p:cNvPr id="27" name="Rectangle 3"/>
          <p:cNvSpPr txBox="1">
            <a:spLocks noChangeArrowheads="1"/>
          </p:cNvSpPr>
          <p:nvPr/>
        </p:nvSpPr>
        <p:spPr>
          <a:xfrm>
            <a:off x="1" y="2602075"/>
            <a:ext cx="9144000" cy="30607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buNone/>
            </a:pPr>
            <a:r>
              <a:rPr lang="en-US" sz="2400" b="1" dirty="0" smtClean="0">
                <a:cs typeface="Arial" charset="0"/>
              </a:rPr>
              <a:t>Infrastructure:</a:t>
            </a:r>
            <a:r>
              <a:rPr lang="en-US" sz="2400" dirty="0" smtClean="0">
                <a:cs typeface="Arial" charset="0"/>
              </a:rPr>
              <a:t> </a:t>
            </a:r>
            <a:r>
              <a:rPr lang="en-US" sz="2400" dirty="0" smtClean="0">
                <a:ea typeface="Arial" charset="0"/>
                <a:cs typeface="Arial" charset="0"/>
              </a:rPr>
              <a:t>Configuration, Mesh Management (</a:t>
            </a:r>
            <a:r>
              <a:rPr lang="en-US" sz="2400" dirty="0" err="1" smtClean="0">
                <a:ea typeface="Arial" charset="0"/>
                <a:cs typeface="Arial" charset="0"/>
              </a:rPr>
              <a:t>Paramesh</a:t>
            </a:r>
            <a:r>
              <a:rPr lang="en-US" sz="2400" dirty="0" smtClean="0">
                <a:ea typeface="Arial" charset="0"/>
                <a:cs typeface="Arial" charset="0"/>
              </a:rPr>
              <a:t>, </a:t>
            </a:r>
            <a:r>
              <a:rPr lang="en-US" sz="2400" dirty="0" err="1" smtClean="0">
                <a:ea typeface="Arial" charset="0"/>
                <a:cs typeface="Arial" charset="0"/>
              </a:rPr>
              <a:t>Chombo</a:t>
            </a:r>
            <a:r>
              <a:rPr lang="en-US" sz="2400" dirty="0" smtClean="0">
                <a:ea typeface="Arial" charset="0"/>
                <a:cs typeface="Arial" charset="0"/>
              </a:rPr>
              <a:t>),  				 Parallel I/O, Monitoring, Verification</a:t>
            </a:r>
          </a:p>
          <a:p>
            <a:pPr lvl="2">
              <a:lnSpc>
                <a:spcPct val="90000"/>
              </a:lnSpc>
            </a:pPr>
            <a:endParaRPr lang="en-US" sz="1600" dirty="0">
              <a:ea typeface="Arial" charset="0"/>
              <a:cs typeface="Arial" charset="0"/>
            </a:endParaRPr>
          </a:p>
        </p:txBody>
      </p:sp>
      <p:sp>
        <p:nvSpPr>
          <p:cNvPr id="2" name="Rectangle 1"/>
          <p:cNvSpPr/>
          <p:nvPr/>
        </p:nvSpPr>
        <p:spPr>
          <a:xfrm>
            <a:off x="-16087" y="3952010"/>
            <a:ext cx="5000060" cy="2405787"/>
          </a:xfrm>
          <a:prstGeom prst="rect">
            <a:avLst/>
          </a:prstGeom>
        </p:spPr>
        <p:txBody>
          <a:bodyPr wrap="square">
            <a:spAutoFit/>
          </a:bodyPr>
          <a:lstStyle/>
          <a:p>
            <a:pPr marL="800100" lvl="1" indent="-342900">
              <a:lnSpc>
                <a:spcPct val="90000"/>
              </a:lnSpc>
              <a:spcBef>
                <a:spcPct val="20000"/>
              </a:spcBef>
              <a:buClr>
                <a:srgbClr val="800000"/>
              </a:buClr>
              <a:buSzPct val="90000"/>
              <a:buFont typeface="Wingdings" charset="2"/>
              <a:buChar char="ü"/>
              <a:defRPr/>
            </a:pPr>
            <a:r>
              <a:rPr lang="en-US" sz="2000" dirty="0" smtClean="0">
                <a:sym typeface="Wingdings" charset="2"/>
              </a:rPr>
              <a:t>Hydro, </a:t>
            </a:r>
            <a:r>
              <a:rPr lang="en-US" sz="2000" dirty="0">
                <a:sym typeface="Wingdings" charset="2"/>
              </a:rPr>
              <a:t>MHD, RHD, hybrid PIC</a:t>
            </a:r>
          </a:p>
          <a:p>
            <a:pPr marL="800100" lvl="1" indent="-342900">
              <a:lnSpc>
                <a:spcPct val="90000"/>
              </a:lnSpc>
              <a:spcBef>
                <a:spcPct val="20000"/>
              </a:spcBef>
              <a:buClr>
                <a:srgbClr val="800000"/>
              </a:buClr>
              <a:buSzPct val="90000"/>
              <a:buFont typeface="Wingdings" charset="2"/>
              <a:buChar char="ü"/>
              <a:defRPr/>
            </a:pPr>
            <a:r>
              <a:rPr lang="en-US" sz="2000" dirty="0">
                <a:sym typeface="Wingdings" charset="2"/>
              </a:rPr>
              <a:t>Equation of </a:t>
            </a:r>
            <a:r>
              <a:rPr lang="en-US" sz="2000" dirty="0" smtClean="0">
                <a:sym typeface="Wingdings" charset="2"/>
              </a:rPr>
              <a:t>State</a:t>
            </a:r>
          </a:p>
          <a:p>
            <a:pPr marL="800100" lvl="1" indent="-342900">
              <a:lnSpc>
                <a:spcPct val="90000"/>
              </a:lnSpc>
              <a:spcBef>
                <a:spcPct val="20000"/>
              </a:spcBef>
              <a:buClr>
                <a:srgbClr val="800000"/>
              </a:buClr>
              <a:buSzPct val="90000"/>
              <a:buFont typeface="Wingdings" charset="2"/>
              <a:buChar char="ü"/>
              <a:defRPr/>
            </a:pPr>
            <a:r>
              <a:rPr lang="en-US" sz="2000" dirty="0" smtClean="0">
                <a:sym typeface="Wingdings" charset="2"/>
              </a:rPr>
              <a:t>Nuclear Physics, Source Terms</a:t>
            </a:r>
          </a:p>
          <a:p>
            <a:pPr marL="800100" lvl="1" indent="-342900">
              <a:lnSpc>
                <a:spcPct val="90000"/>
              </a:lnSpc>
              <a:spcBef>
                <a:spcPct val="20000"/>
              </a:spcBef>
              <a:buClr>
                <a:srgbClr val="800000"/>
              </a:buClr>
              <a:buSzPct val="90000"/>
              <a:buFont typeface="Wingdings" charset="2"/>
              <a:buChar char="ü"/>
              <a:defRPr/>
            </a:pPr>
            <a:r>
              <a:rPr lang="en-US" sz="2000" dirty="0" smtClean="0">
                <a:sym typeface="Wingdings" charset="2"/>
              </a:rPr>
              <a:t>External </a:t>
            </a:r>
            <a:r>
              <a:rPr lang="en-US" sz="2000" dirty="0">
                <a:sym typeface="Wingdings" charset="2"/>
              </a:rPr>
              <a:t>gravity, Self-gravity</a:t>
            </a:r>
          </a:p>
          <a:p>
            <a:pPr marL="800100" lvl="1" indent="-342900">
              <a:lnSpc>
                <a:spcPct val="90000"/>
              </a:lnSpc>
              <a:spcBef>
                <a:spcPct val="20000"/>
              </a:spcBef>
              <a:buClr>
                <a:srgbClr val="800000"/>
              </a:buClr>
              <a:buSzPct val="90000"/>
              <a:buFont typeface="Wingdings" charset="2"/>
              <a:buChar char="ü"/>
              <a:defRPr/>
            </a:pPr>
            <a:r>
              <a:rPr lang="en-US" sz="2000" dirty="0">
                <a:sym typeface="Wingdings" charset="2"/>
              </a:rPr>
              <a:t>Particles, active and passive</a:t>
            </a:r>
          </a:p>
          <a:p>
            <a:pPr marL="800100" lvl="1" indent="-342900">
              <a:lnSpc>
                <a:spcPct val="90000"/>
              </a:lnSpc>
              <a:spcBef>
                <a:spcPct val="20000"/>
              </a:spcBef>
              <a:buClr>
                <a:srgbClr val="800000"/>
              </a:buClr>
              <a:buSzPct val="90000"/>
              <a:buFont typeface="Wingdings" charset="2"/>
              <a:buChar char="ü"/>
              <a:defRPr/>
            </a:pPr>
            <a:r>
              <a:rPr lang="en-US" sz="2000" dirty="0">
                <a:sym typeface="Wingdings" charset="2"/>
              </a:rPr>
              <a:t>Material Properties</a:t>
            </a:r>
          </a:p>
          <a:p>
            <a:pPr marL="800100" lvl="1" indent="-342900">
              <a:lnSpc>
                <a:spcPct val="90000"/>
              </a:lnSpc>
              <a:spcBef>
                <a:spcPct val="20000"/>
              </a:spcBef>
              <a:buClr>
                <a:srgbClr val="800000"/>
              </a:buClr>
              <a:buSzPct val="90000"/>
              <a:buFont typeface="Wingdings" charset="2"/>
              <a:buChar char="ü"/>
              <a:defRPr/>
            </a:pPr>
            <a:r>
              <a:rPr lang="en-US" sz="2000" dirty="0">
                <a:sym typeface="Wingdings" charset="2"/>
              </a:rPr>
              <a:t>Cosmology</a:t>
            </a:r>
          </a:p>
        </p:txBody>
      </p:sp>
      <p:sp>
        <p:nvSpPr>
          <p:cNvPr id="3" name="Rectangle 2"/>
          <p:cNvSpPr/>
          <p:nvPr/>
        </p:nvSpPr>
        <p:spPr>
          <a:xfrm>
            <a:off x="4549894" y="3959200"/>
            <a:ext cx="4366008" cy="2405787"/>
          </a:xfrm>
          <a:prstGeom prst="rect">
            <a:avLst/>
          </a:prstGeom>
        </p:spPr>
        <p:txBody>
          <a:bodyPr wrap="square">
            <a:spAutoFit/>
          </a:bodyPr>
          <a:lstStyle/>
          <a:p>
            <a:pPr marL="1200150" lvl="2" indent="-285750">
              <a:lnSpc>
                <a:spcPct val="90000"/>
              </a:lnSpc>
              <a:spcBef>
                <a:spcPct val="20000"/>
              </a:spcBef>
              <a:buClr>
                <a:srgbClr val="800000"/>
              </a:buClr>
              <a:buSzPct val="90000"/>
              <a:buFont typeface="Wingdings" charset="2"/>
              <a:buChar char="ü"/>
              <a:defRPr/>
            </a:pPr>
            <a:r>
              <a:rPr lang="en-US" sz="2000" dirty="0" smtClean="0">
                <a:sym typeface="Wingdings" charset="2"/>
              </a:rPr>
              <a:t>3T HD &amp; MHD </a:t>
            </a:r>
          </a:p>
          <a:p>
            <a:pPr marL="1200150" lvl="2" indent="-285750">
              <a:lnSpc>
                <a:spcPct val="90000"/>
              </a:lnSpc>
              <a:spcBef>
                <a:spcPct val="20000"/>
              </a:spcBef>
              <a:buClr>
                <a:srgbClr val="800000"/>
              </a:buClr>
              <a:buSzPct val="90000"/>
              <a:buFont typeface="Wingdings" charset="2"/>
              <a:buChar char="ü"/>
              <a:defRPr/>
            </a:pPr>
            <a:r>
              <a:rPr lang="en-US" sz="2000" dirty="0" smtClean="0">
                <a:sym typeface="Wingdings" charset="2"/>
              </a:rPr>
              <a:t>Heat exchange</a:t>
            </a:r>
          </a:p>
          <a:p>
            <a:pPr marL="1200150" lvl="2" indent="-285750">
              <a:lnSpc>
                <a:spcPct val="90000"/>
              </a:lnSpc>
              <a:spcBef>
                <a:spcPct val="20000"/>
              </a:spcBef>
              <a:buClr>
                <a:srgbClr val="800000"/>
              </a:buClr>
              <a:buSzPct val="90000"/>
              <a:buFont typeface="Wingdings" charset="2"/>
              <a:buChar char="ü"/>
              <a:defRPr/>
            </a:pPr>
            <a:r>
              <a:rPr lang="en-US" sz="2000" dirty="0" smtClean="0">
                <a:sym typeface="Wingdings" charset="2"/>
              </a:rPr>
              <a:t>FL-MGD</a:t>
            </a:r>
            <a:endParaRPr lang="en-US" sz="2000" dirty="0">
              <a:sym typeface="Wingdings" charset="2"/>
            </a:endParaRPr>
          </a:p>
          <a:p>
            <a:pPr marL="1200150" lvl="2" indent="-285750">
              <a:lnSpc>
                <a:spcPct val="90000"/>
              </a:lnSpc>
              <a:spcBef>
                <a:spcPct val="20000"/>
              </a:spcBef>
              <a:buClr>
                <a:srgbClr val="800000"/>
              </a:buClr>
              <a:buSzPct val="90000"/>
              <a:buFont typeface="Wingdings" charset="2"/>
              <a:buChar char="ü"/>
              <a:defRPr/>
            </a:pPr>
            <a:r>
              <a:rPr lang="en-US" sz="2000" dirty="0">
                <a:sym typeface="Wingdings" charset="2"/>
              </a:rPr>
              <a:t>Laser energy </a:t>
            </a:r>
            <a:r>
              <a:rPr lang="en-US" sz="2000" dirty="0" smtClean="0">
                <a:sym typeface="Wingdings" charset="2"/>
              </a:rPr>
              <a:t>deposition</a:t>
            </a:r>
            <a:endParaRPr lang="en-US" sz="2000" dirty="0">
              <a:sym typeface="Wingdings" charset="2"/>
            </a:endParaRPr>
          </a:p>
          <a:p>
            <a:pPr marL="1200150" lvl="2" indent="-285750">
              <a:lnSpc>
                <a:spcPct val="90000"/>
              </a:lnSpc>
              <a:spcBef>
                <a:spcPct val="20000"/>
              </a:spcBef>
              <a:buClr>
                <a:srgbClr val="800000"/>
              </a:buClr>
              <a:buSzPct val="90000"/>
              <a:buFont typeface="Wingdings" charset="2"/>
              <a:buChar char="ü"/>
              <a:defRPr/>
            </a:pPr>
            <a:r>
              <a:rPr lang="en-US" sz="2000" dirty="0">
                <a:sym typeface="Wingdings" charset="2"/>
              </a:rPr>
              <a:t>Implicit diffusion </a:t>
            </a:r>
            <a:r>
              <a:rPr lang="en-US" sz="2000" dirty="0" smtClean="0">
                <a:sym typeface="Wingdings" charset="2"/>
              </a:rPr>
              <a:t>solver</a:t>
            </a:r>
          </a:p>
          <a:p>
            <a:pPr marL="1200150" lvl="2" indent="-285750">
              <a:lnSpc>
                <a:spcPct val="90000"/>
              </a:lnSpc>
              <a:spcBef>
                <a:spcPct val="20000"/>
              </a:spcBef>
              <a:buClr>
                <a:srgbClr val="800000"/>
              </a:buClr>
              <a:buSzPct val="90000"/>
              <a:buFont typeface="Wingdings" charset="2"/>
              <a:buChar char="ü"/>
              <a:defRPr/>
            </a:pPr>
            <a:r>
              <a:rPr lang="en-US" sz="2000" dirty="0" smtClean="0">
                <a:sym typeface="Wingdings" charset="2"/>
              </a:rPr>
              <a:t>Spitzer-like resistivity, BBT</a:t>
            </a:r>
          </a:p>
          <a:p>
            <a:pPr marL="1200150" lvl="2" indent="-285750">
              <a:lnSpc>
                <a:spcPct val="90000"/>
              </a:lnSpc>
              <a:spcBef>
                <a:spcPct val="20000"/>
              </a:spcBef>
              <a:buClr>
                <a:srgbClr val="800000"/>
              </a:buClr>
              <a:buSzPct val="90000"/>
              <a:buFont typeface="Wingdings" charset="2"/>
              <a:buChar char="ü"/>
              <a:defRPr/>
            </a:pPr>
            <a:r>
              <a:rPr lang="en-US" sz="2000" dirty="0" smtClean="0">
                <a:sym typeface="Wingdings" charset="2"/>
              </a:rPr>
              <a:t>Multi-material </a:t>
            </a:r>
            <a:r>
              <a:rPr lang="en-US" sz="2000" dirty="0" err="1" smtClean="0">
                <a:sym typeface="Wingdings" charset="2"/>
              </a:rPr>
              <a:t>EoS</a:t>
            </a:r>
            <a:r>
              <a:rPr lang="en-US" sz="2000" dirty="0" smtClean="0">
                <a:sym typeface="Wingdings" charset="2"/>
              </a:rPr>
              <a:t> </a:t>
            </a:r>
            <a:endParaRPr lang="en-US" sz="2000" dirty="0">
              <a:sym typeface="Wingdings" charset="2"/>
            </a:endParaRPr>
          </a:p>
        </p:txBody>
      </p:sp>
      <p:sp>
        <p:nvSpPr>
          <p:cNvPr id="14" name="Rectangle 13"/>
          <p:cNvSpPr/>
          <p:nvPr/>
        </p:nvSpPr>
        <p:spPr>
          <a:xfrm>
            <a:off x="636175" y="3525450"/>
            <a:ext cx="3289182" cy="369332"/>
          </a:xfrm>
          <a:prstGeom prst="rect">
            <a:avLst/>
          </a:prstGeom>
        </p:spPr>
        <p:txBody>
          <a:bodyPr wrap="none">
            <a:spAutoFit/>
          </a:bodyPr>
          <a:lstStyle/>
          <a:p>
            <a:r>
              <a:rPr lang="en-US" b="1" dirty="0" smtClean="0">
                <a:cs typeface="Arial" charset="0"/>
              </a:rPr>
              <a:t>Already in place for Astrophysics</a:t>
            </a:r>
            <a:endParaRPr lang="en-US" dirty="0"/>
          </a:p>
        </p:txBody>
      </p:sp>
      <p:sp>
        <p:nvSpPr>
          <p:cNvPr id="28" name="Rectangle 27"/>
          <p:cNvSpPr/>
          <p:nvPr/>
        </p:nvSpPr>
        <p:spPr>
          <a:xfrm>
            <a:off x="5478718" y="3525450"/>
            <a:ext cx="2126679" cy="369332"/>
          </a:xfrm>
          <a:prstGeom prst="rect">
            <a:avLst/>
          </a:prstGeom>
        </p:spPr>
        <p:txBody>
          <a:bodyPr wrap="none">
            <a:spAutoFit/>
          </a:bodyPr>
          <a:lstStyle/>
          <a:p>
            <a:r>
              <a:rPr lang="en-US" b="1" dirty="0" smtClean="0">
                <a:cs typeface="Arial" charset="0"/>
              </a:rPr>
              <a:t>Developed for HEDP</a:t>
            </a:r>
            <a:endParaRPr lang="en-US" dirty="0"/>
          </a:p>
        </p:txBody>
      </p:sp>
      <p:sp>
        <p:nvSpPr>
          <p:cNvPr id="20" name="TextBox 19"/>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spTree>
    <p:extLst>
      <p:ext uri="{BB962C8B-B14F-4D97-AF65-F5344CB8AC3E}">
        <p14:creationId xmlns:p14="http://schemas.microsoft.com/office/powerpoint/2010/main" val="357830240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pic>
        <p:nvPicPr>
          <p:cNvPr id="11" name="Picture 10"/>
          <p:cNvPicPr>
            <a:picLocks noChangeAspect="1"/>
          </p:cNvPicPr>
          <p:nvPr/>
        </p:nvPicPr>
        <p:blipFill>
          <a:blip r:embed="rId4"/>
          <a:stretch>
            <a:fillRect/>
          </a:stretch>
        </p:blipFill>
        <p:spPr>
          <a:xfrm>
            <a:off x="1080493" y="61088"/>
            <a:ext cx="537923" cy="628741"/>
          </a:xfrm>
          <a:prstGeom prst="rect">
            <a:avLst/>
          </a:prstGeom>
        </p:spPr>
      </p:pic>
      <p:pic>
        <p:nvPicPr>
          <p:cNvPr id="18" name="Picture 17"/>
          <p:cNvPicPr>
            <a:picLocks noChangeAspect="1"/>
          </p:cNvPicPr>
          <p:nvPr/>
        </p:nvPicPr>
        <p:blipFill>
          <a:blip r:embed="rId3"/>
          <a:stretch>
            <a:fillRect/>
          </a:stretch>
        </p:blipFill>
        <p:spPr>
          <a:xfrm>
            <a:off x="1" y="0"/>
            <a:ext cx="895300" cy="1068861"/>
          </a:xfrm>
          <a:prstGeom prst="rect">
            <a:avLst/>
          </a:prstGeom>
        </p:spPr>
      </p:pic>
      <p:pic>
        <p:nvPicPr>
          <p:cNvPr id="22" name="Picture 21"/>
          <p:cNvPicPr>
            <a:picLocks noChangeAspect="1"/>
          </p:cNvPicPr>
          <p:nvPr/>
        </p:nvPicPr>
        <p:blipFill>
          <a:blip r:embed="rId4"/>
          <a:stretch>
            <a:fillRect/>
          </a:stretch>
        </p:blipFill>
        <p:spPr>
          <a:xfrm>
            <a:off x="0" y="6461729"/>
            <a:ext cx="338955" cy="396181"/>
          </a:xfrm>
          <a:prstGeom prst="rect">
            <a:avLst/>
          </a:prstGeom>
        </p:spPr>
      </p:pic>
      <p:sp>
        <p:nvSpPr>
          <p:cNvPr id="65" name="TextBox 64"/>
          <p:cNvSpPr txBox="1"/>
          <p:nvPr/>
        </p:nvSpPr>
        <p:spPr>
          <a:xfrm>
            <a:off x="2078254" y="-16995"/>
            <a:ext cx="5003430" cy="584776"/>
          </a:xfrm>
          <a:prstGeom prst="rect">
            <a:avLst/>
          </a:prstGeom>
          <a:noFill/>
        </p:spPr>
        <p:txBody>
          <a:bodyPr wrap="none" rtlCol="0">
            <a:spAutoFit/>
          </a:bodyPr>
          <a:lstStyle/>
          <a:p>
            <a:pPr algn="ctr"/>
            <a:r>
              <a:rPr lang="en-US" sz="3200" i="1" dirty="0" smtClean="0"/>
              <a:t>HEDP simulation community</a:t>
            </a:r>
            <a:endParaRPr lang="en-US" sz="3200" i="1" dirty="0"/>
          </a:p>
        </p:txBody>
      </p:sp>
      <p:pic>
        <p:nvPicPr>
          <p:cNvPr id="24" name="Picture 23"/>
          <p:cNvPicPr>
            <a:picLocks noChangeAspect="1"/>
          </p:cNvPicPr>
          <p:nvPr/>
        </p:nvPicPr>
        <p:blipFill>
          <a:blip r:embed="rId5"/>
          <a:stretch>
            <a:fillRect/>
          </a:stretch>
        </p:blipFill>
        <p:spPr>
          <a:xfrm>
            <a:off x="8303230" y="0"/>
            <a:ext cx="840770" cy="859455"/>
          </a:xfrm>
          <a:prstGeom prst="rect">
            <a:avLst/>
          </a:prstGeom>
        </p:spPr>
      </p:pic>
      <p:sp>
        <p:nvSpPr>
          <p:cNvPr id="16" name="CustomShape 2"/>
          <p:cNvSpPr/>
          <p:nvPr/>
        </p:nvSpPr>
        <p:spPr>
          <a:xfrm>
            <a:off x="568413" y="966175"/>
            <a:ext cx="8338444" cy="5029200"/>
          </a:xfrm>
          <a:prstGeom prst="rect">
            <a:avLst/>
          </a:prstGeom>
        </p:spPr>
        <p:txBody>
          <a:bodyPr lIns="90000" tIns="45000" rIns="90000" bIns="45000"/>
          <a:lstStyle/>
          <a:p>
            <a:pPr>
              <a:buClr>
                <a:srgbClr val="800000"/>
              </a:buClr>
            </a:pPr>
            <a:r>
              <a:rPr lang="en-US" sz="2400" u="sng" dirty="0">
                <a:solidFill>
                  <a:srgbClr val="000000"/>
                </a:solidFill>
                <a:ea typeface="Arial"/>
              </a:rPr>
              <a:t>A</a:t>
            </a:r>
            <a:r>
              <a:rPr lang="en-US" sz="2400" u="sng" dirty="0" smtClean="0">
                <a:solidFill>
                  <a:srgbClr val="000000"/>
                </a:solidFill>
                <a:ea typeface="Arial"/>
              </a:rPr>
              <a:t>cademic Institutions </a:t>
            </a:r>
          </a:p>
          <a:p>
            <a:pPr>
              <a:buClr>
                <a:srgbClr val="800000"/>
              </a:buClr>
              <a:buFont typeface="Wingdings" charset="2"/>
              <a:buChar char="q"/>
            </a:pPr>
            <a:endParaRPr lang="en-US" sz="2000" dirty="0">
              <a:ea typeface="Arial"/>
            </a:endParaRPr>
          </a:p>
          <a:p>
            <a:pPr>
              <a:buClr>
                <a:srgbClr val="800000"/>
              </a:buClr>
              <a:buFont typeface="Wingdings" charset="2"/>
              <a:buChar char="q"/>
            </a:pPr>
            <a:endParaRPr lang="en-US" sz="2000" dirty="0" smtClean="0">
              <a:ea typeface="Arial"/>
            </a:endParaRPr>
          </a:p>
          <a:p>
            <a:pPr>
              <a:buClr>
                <a:srgbClr val="800000"/>
              </a:buClr>
              <a:buFont typeface="Wingdings" charset="2"/>
              <a:buChar char="q"/>
            </a:pPr>
            <a:r>
              <a:rPr lang="en-US" sz="2000" dirty="0" smtClean="0">
                <a:ea typeface="Arial"/>
              </a:rPr>
              <a:t> Massachusetts Institute of Technology (Plasma Science and Fusion Center)</a:t>
            </a:r>
          </a:p>
          <a:p>
            <a:pPr>
              <a:buClr>
                <a:srgbClr val="800000"/>
              </a:buClr>
            </a:pPr>
            <a:endParaRPr lang="en-US" sz="400" dirty="0" smtClean="0">
              <a:solidFill>
                <a:srgbClr val="1C1F5A"/>
              </a:solidFill>
              <a:ea typeface="Arial"/>
            </a:endParaRPr>
          </a:p>
          <a:p>
            <a:pPr>
              <a:buClr>
                <a:srgbClr val="800000"/>
              </a:buClr>
            </a:pPr>
            <a:endParaRPr lang="en-US" sz="400" dirty="0" smtClean="0">
              <a:solidFill>
                <a:srgbClr val="1C1F5A"/>
              </a:solidFill>
              <a:ea typeface="Arial"/>
            </a:endParaRPr>
          </a:p>
          <a:p>
            <a:pPr>
              <a:buClr>
                <a:srgbClr val="800000"/>
              </a:buClr>
              <a:buFont typeface="Wingdings" charset="2"/>
              <a:buChar char="q"/>
            </a:pPr>
            <a:r>
              <a:rPr lang="en-US" sz="2000" dirty="0" smtClean="0">
                <a:solidFill>
                  <a:srgbClr val="1C1F5A"/>
                </a:solidFill>
                <a:ea typeface="Arial"/>
              </a:rPr>
              <a:t> </a:t>
            </a:r>
            <a:r>
              <a:rPr lang="en-US" sz="2000" dirty="0" smtClean="0">
                <a:ea typeface="Arial"/>
              </a:rPr>
              <a:t>University </a:t>
            </a:r>
            <a:r>
              <a:rPr lang="en-US" sz="2000" dirty="0">
                <a:ea typeface="Arial"/>
              </a:rPr>
              <a:t>of Michigan (Center for Radiation </a:t>
            </a:r>
            <a:r>
              <a:rPr lang="en-US" sz="2000" dirty="0" smtClean="0">
                <a:ea typeface="Arial"/>
              </a:rPr>
              <a:t>Shock Hydrodynamics)</a:t>
            </a:r>
          </a:p>
          <a:p>
            <a:pPr>
              <a:buClr>
                <a:srgbClr val="800000"/>
              </a:buClr>
            </a:pPr>
            <a:endParaRPr lang="en-US" sz="400" dirty="0" smtClean="0"/>
          </a:p>
          <a:p>
            <a:pPr>
              <a:buClr>
                <a:srgbClr val="800000"/>
              </a:buClr>
            </a:pPr>
            <a:endParaRPr sz="400" dirty="0" smtClean="0"/>
          </a:p>
          <a:p>
            <a:pPr>
              <a:buClr>
                <a:srgbClr val="800000"/>
              </a:buClr>
              <a:buFont typeface="Wingdings" charset="2"/>
              <a:buChar char="q"/>
            </a:pPr>
            <a:r>
              <a:rPr lang="en-US" sz="2000" dirty="0" smtClean="0">
                <a:ea typeface="Arial"/>
              </a:rPr>
              <a:t> Ohio </a:t>
            </a:r>
            <a:r>
              <a:rPr lang="en-US" sz="2000" dirty="0">
                <a:ea typeface="Arial"/>
              </a:rPr>
              <a:t>State University (High Energy Density Physics</a:t>
            </a:r>
            <a:r>
              <a:rPr lang="en-US" sz="2000" dirty="0" smtClean="0">
                <a:ea typeface="Arial"/>
              </a:rPr>
              <a:t> Group)</a:t>
            </a:r>
          </a:p>
          <a:p>
            <a:pPr>
              <a:buClr>
                <a:srgbClr val="800000"/>
              </a:buClr>
              <a:buFont typeface="Wingdings" charset="2"/>
              <a:buChar char="q"/>
            </a:pPr>
            <a:endParaRPr lang="en-US" sz="400" dirty="0" smtClean="0"/>
          </a:p>
          <a:p>
            <a:pPr>
              <a:buClr>
                <a:srgbClr val="800000"/>
              </a:buClr>
              <a:buFont typeface="Wingdings" charset="2"/>
              <a:buChar char="q"/>
            </a:pPr>
            <a:endParaRPr sz="400" dirty="0" smtClean="0"/>
          </a:p>
          <a:p>
            <a:pPr>
              <a:buClr>
                <a:srgbClr val="800000"/>
              </a:buClr>
              <a:buFont typeface="Wingdings" charset="2"/>
              <a:buChar char="q"/>
            </a:pPr>
            <a:r>
              <a:rPr lang="en-US" sz="2000" dirty="0" smtClean="0">
                <a:ea typeface="Arial"/>
              </a:rPr>
              <a:t> Rice University (High Energy Density Laboratory Astrophysics Group)</a:t>
            </a:r>
          </a:p>
          <a:p>
            <a:pPr>
              <a:buClr>
                <a:srgbClr val="800000"/>
              </a:buClr>
            </a:pPr>
            <a:endParaRPr lang="en-US" sz="400" dirty="0" smtClean="0">
              <a:ea typeface="Arial"/>
            </a:endParaRPr>
          </a:p>
          <a:p>
            <a:pPr>
              <a:buClr>
                <a:srgbClr val="800000"/>
              </a:buClr>
            </a:pPr>
            <a:endParaRPr lang="en-US" sz="400" dirty="0" smtClean="0">
              <a:ea typeface="Arial"/>
            </a:endParaRPr>
          </a:p>
          <a:p>
            <a:pPr>
              <a:buClr>
                <a:srgbClr val="800000"/>
              </a:buClr>
              <a:buFont typeface="Wingdings" charset="2"/>
              <a:buChar char="q"/>
            </a:pPr>
            <a:r>
              <a:rPr lang="en-US" sz="2000" dirty="0" smtClean="0">
                <a:ea typeface="Arial"/>
              </a:rPr>
              <a:t> University </a:t>
            </a:r>
            <a:r>
              <a:rPr lang="en-US" sz="2000" dirty="0">
                <a:ea typeface="Arial"/>
              </a:rPr>
              <a:t>of Texas (High Intensity Laser Science</a:t>
            </a:r>
            <a:r>
              <a:rPr lang="en-US" sz="2000" dirty="0" smtClean="0">
                <a:ea typeface="Arial"/>
              </a:rPr>
              <a:t> Group)</a:t>
            </a:r>
          </a:p>
          <a:p>
            <a:pPr>
              <a:buClr>
                <a:srgbClr val="800000"/>
              </a:buClr>
              <a:buFont typeface="Wingdings" charset="2"/>
              <a:buChar char="q"/>
            </a:pPr>
            <a:endParaRPr lang="en-US" sz="400" dirty="0" smtClean="0"/>
          </a:p>
          <a:p>
            <a:pPr>
              <a:buClr>
                <a:srgbClr val="800000"/>
              </a:buClr>
              <a:buFont typeface="Wingdings" charset="2"/>
              <a:buChar char="q"/>
            </a:pPr>
            <a:endParaRPr sz="400" dirty="0" smtClean="0"/>
          </a:p>
          <a:p>
            <a:pPr>
              <a:buClr>
                <a:srgbClr val="800000"/>
              </a:buClr>
              <a:buFont typeface="Wingdings" charset="2"/>
              <a:buChar char="q"/>
            </a:pPr>
            <a:r>
              <a:rPr lang="en-US" sz="2000" dirty="0" smtClean="0">
                <a:ea typeface="Arial"/>
              </a:rPr>
              <a:t> University </a:t>
            </a:r>
            <a:r>
              <a:rPr lang="en-US" sz="2000" dirty="0">
                <a:ea typeface="Arial"/>
              </a:rPr>
              <a:t>of Wisconsin (Fusion </a:t>
            </a:r>
            <a:r>
              <a:rPr lang="en-US" sz="2000" dirty="0" smtClean="0">
                <a:ea typeface="Arial"/>
              </a:rPr>
              <a:t>Technology Institute)</a:t>
            </a:r>
          </a:p>
          <a:p>
            <a:pPr>
              <a:buClr>
                <a:srgbClr val="800000"/>
              </a:buClr>
              <a:buFont typeface="Wingdings" charset="2"/>
              <a:buChar char="q"/>
            </a:pPr>
            <a:endParaRPr lang="en-US" sz="400" dirty="0" smtClean="0">
              <a:ea typeface="Arial"/>
            </a:endParaRPr>
          </a:p>
          <a:p>
            <a:pPr>
              <a:buClr>
                <a:srgbClr val="800000"/>
              </a:buClr>
              <a:buFont typeface="Wingdings" charset="2"/>
              <a:buChar char="q"/>
            </a:pPr>
            <a:endParaRPr lang="en-US" sz="400" dirty="0" smtClean="0">
              <a:ea typeface="Arial"/>
            </a:endParaRPr>
          </a:p>
          <a:p>
            <a:pPr>
              <a:buClr>
                <a:srgbClr val="800000"/>
              </a:buClr>
              <a:buFont typeface="Wingdings" charset="2"/>
              <a:buChar char="q"/>
            </a:pPr>
            <a:r>
              <a:rPr lang="en-US" sz="2000" dirty="0" smtClean="0">
                <a:ea typeface="Arial"/>
              </a:rPr>
              <a:t> University of Oxford (High Energy Density Laboratory Astrophysics Group)</a:t>
            </a:r>
          </a:p>
          <a:p>
            <a:pPr>
              <a:buClr>
                <a:srgbClr val="800000"/>
              </a:buClr>
            </a:pPr>
            <a:endParaRPr lang="en-US" sz="400" dirty="0">
              <a:ea typeface="Arial"/>
            </a:endParaRPr>
          </a:p>
          <a:p>
            <a:pPr>
              <a:buClr>
                <a:srgbClr val="800000"/>
              </a:buClr>
            </a:pPr>
            <a:endParaRPr sz="400" dirty="0" smtClean="0"/>
          </a:p>
          <a:p>
            <a:pPr>
              <a:buClr>
                <a:srgbClr val="800000"/>
              </a:buClr>
              <a:buFont typeface="Wingdings" charset="2"/>
              <a:buChar char="q"/>
            </a:pPr>
            <a:r>
              <a:rPr lang="en-US" sz="2000" dirty="0" err="1" smtClean="0">
                <a:ea typeface="Arial"/>
              </a:rPr>
              <a:t>Universite</a:t>
            </a:r>
            <a:r>
              <a:rPr lang="en-US" sz="2000" dirty="0">
                <a:ea typeface="Arial"/>
              </a:rPr>
              <a:t>’ Paris VI </a:t>
            </a:r>
            <a:r>
              <a:rPr lang="en-US" sz="2000" dirty="0" err="1">
                <a:ea typeface="Arial"/>
              </a:rPr>
              <a:t>Ecole</a:t>
            </a:r>
            <a:r>
              <a:rPr lang="en-US" sz="2000" dirty="0">
                <a:ea typeface="Arial"/>
              </a:rPr>
              <a:t> </a:t>
            </a:r>
            <a:r>
              <a:rPr lang="en-US" sz="2000" dirty="0" err="1" smtClean="0">
                <a:ea typeface="Arial"/>
              </a:rPr>
              <a:t>Polytechnique</a:t>
            </a:r>
            <a:r>
              <a:rPr lang="en-US" sz="2000" dirty="0" smtClean="0">
                <a:ea typeface="Arial"/>
              </a:rPr>
              <a:t> (High Energy Density Physics Group)</a:t>
            </a:r>
          </a:p>
          <a:p>
            <a:pPr>
              <a:buClr>
                <a:srgbClr val="800000"/>
              </a:buClr>
            </a:pPr>
            <a:endParaRPr lang="en-US" sz="2000" dirty="0">
              <a:ea typeface="Arial"/>
            </a:endParaRPr>
          </a:p>
        </p:txBody>
      </p:sp>
      <p:sp>
        <p:nvSpPr>
          <p:cNvPr id="14" name="TextBox 13"/>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spTree>
    <p:extLst>
      <p:ext uri="{BB962C8B-B14F-4D97-AF65-F5344CB8AC3E}">
        <p14:creationId xmlns:p14="http://schemas.microsoft.com/office/powerpoint/2010/main" val="152644552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pic>
        <p:nvPicPr>
          <p:cNvPr id="11" name="Picture 10"/>
          <p:cNvPicPr>
            <a:picLocks noChangeAspect="1"/>
          </p:cNvPicPr>
          <p:nvPr/>
        </p:nvPicPr>
        <p:blipFill>
          <a:blip r:embed="rId4"/>
          <a:stretch>
            <a:fillRect/>
          </a:stretch>
        </p:blipFill>
        <p:spPr>
          <a:xfrm>
            <a:off x="1080493" y="61088"/>
            <a:ext cx="537923" cy="628741"/>
          </a:xfrm>
          <a:prstGeom prst="rect">
            <a:avLst/>
          </a:prstGeom>
        </p:spPr>
      </p:pic>
      <p:pic>
        <p:nvPicPr>
          <p:cNvPr id="18" name="Picture 17"/>
          <p:cNvPicPr>
            <a:picLocks noChangeAspect="1"/>
          </p:cNvPicPr>
          <p:nvPr/>
        </p:nvPicPr>
        <p:blipFill>
          <a:blip r:embed="rId3"/>
          <a:stretch>
            <a:fillRect/>
          </a:stretch>
        </p:blipFill>
        <p:spPr>
          <a:xfrm>
            <a:off x="1" y="0"/>
            <a:ext cx="895300" cy="1068861"/>
          </a:xfrm>
          <a:prstGeom prst="rect">
            <a:avLst/>
          </a:prstGeom>
        </p:spPr>
      </p:pic>
      <p:pic>
        <p:nvPicPr>
          <p:cNvPr id="22" name="Picture 21"/>
          <p:cNvPicPr>
            <a:picLocks noChangeAspect="1"/>
          </p:cNvPicPr>
          <p:nvPr/>
        </p:nvPicPr>
        <p:blipFill>
          <a:blip r:embed="rId4"/>
          <a:stretch>
            <a:fillRect/>
          </a:stretch>
        </p:blipFill>
        <p:spPr>
          <a:xfrm>
            <a:off x="0" y="6461729"/>
            <a:ext cx="338955" cy="396181"/>
          </a:xfrm>
          <a:prstGeom prst="rect">
            <a:avLst/>
          </a:prstGeom>
        </p:spPr>
      </p:pic>
      <p:sp>
        <p:nvSpPr>
          <p:cNvPr id="65" name="TextBox 64"/>
          <p:cNvSpPr txBox="1"/>
          <p:nvPr/>
        </p:nvSpPr>
        <p:spPr>
          <a:xfrm>
            <a:off x="2078254" y="-16995"/>
            <a:ext cx="5003430" cy="584776"/>
          </a:xfrm>
          <a:prstGeom prst="rect">
            <a:avLst/>
          </a:prstGeom>
          <a:noFill/>
        </p:spPr>
        <p:txBody>
          <a:bodyPr wrap="none" rtlCol="0">
            <a:spAutoFit/>
          </a:bodyPr>
          <a:lstStyle/>
          <a:p>
            <a:pPr algn="ctr"/>
            <a:r>
              <a:rPr lang="en-US" sz="3200" i="1" dirty="0" smtClean="0"/>
              <a:t>HEDP simulation community</a:t>
            </a:r>
            <a:endParaRPr lang="en-US" sz="3200" i="1" dirty="0"/>
          </a:p>
        </p:txBody>
      </p:sp>
      <p:pic>
        <p:nvPicPr>
          <p:cNvPr id="24" name="Picture 23"/>
          <p:cNvPicPr>
            <a:picLocks noChangeAspect="1"/>
          </p:cNvPicPr>
          <p:nvPr/>
        </p:nvPicPr>
        <p:blipFill>
          <a:blip r:embed="rId5"/>
          <a:stretch>
            <a:fillRect/>
          </a:stretch>
        </p:blipFill>
        <p:spPr>
          <a:xfrm>
            <a:off x="8303230" y="0"/>
            <a:ext cx="840770" cy="859455"/>
          </a:xfrm>
          <a:prstGeom prst="rect">
            <a:avLst/>
          </a:prstGeom>
        </p:spPr>
      </p:pic>
      <p:sp>
        <p:nvSpPr>
          <p:cNvPr id="16" name="CustomShape 2"/>
          <p:cNvSpPr/>
          <p:nvPr/>
        </p:nvSpPr>
        <p:spPr>
          <a:xfrm>
            <a:off x="568413" y="966175"/>
            <a:ext cx="8338444" cy="5029200"/>
          </a:xfrm>
          <a:prstGeom prst="rect">
            <a:avLst/>
          </a:prstGeom>
        </p:spPr>
        <p:txBody>
          <a:bodyPr lIns="90000" tIns="45000" rIns="90000" bIns="45000"/>
          <a:lstStyle/>
          <a:p>
            <a:pPr>
              <a:buClr>
                <a:srgbClr val="800000"/>
              </a:buClr>
            </a:pPr>
            <a:r>
              <a:rPr lang="en-US" sz="2400" u="sng" dirty="0" smtClean="0">
                <a:solidFill>
                  <a:srgbClr val="000000"/>
                </a:solidFill>
                <a:ea typeface="Arial"/>
              </a:rPr>
              <a:t>National Laboratories  </a:t>
            </a:r>
            <a:endParaRPr lang="en-US" sz="2400" u="sng" dirty="0">
              <a:solidFill>
                <a:srgbClr val="000000"/>
              </a:solidFill>
              <a:ea typeface="Arial"/>
            </a:endParaRPr>
          </a:p>
          <a:p>
            <a:pPr>
              <a:buClr>
                <a:srgbClr val="800000"/>
              </a:buClr>
              <a:buFont typeface="Wingdings" charset="2"/>
              <a:buChar char="q"/>
            </a:pPr>
            <a:endParaRPr lang="en-US" sz="2000" dirty="0">
              <a:ea typeface="Arial"/>
            </a:endParaRPr>
          </a:p>
          <a:p>
            <a:pPr>
              <a:buClr>
                <a:srgbClr val="800000"/>
              </a:buClr>
              <a:buFont typeface="Wingdings" charset="2"/>
              <a:buChar char="q"/>
            </a:pPr>
            <a:endParaRPr lang="en-US" sz="2000" dirty="0" smtClean="0">
              <a:ea typeface="Arial"/>
            </a:endParaRPr>
          </a:p>
          <a:p>
            <a:pPr>
              <a:buClr>
                <a:srgbClr val="800000"/>
              </a:buClr>
              <a:buFont typeface="Wingdings" charset="2"/>
              <a:buChar char="q"/>
            </a:pPr>
            <a:r>
              <a:rPr lang="en-US" sz="2000" dirty="0" smtClean="0">
                <a:ea typeface="Arial"/>
              </a:rPr>
              <a:t>  Rutherford-Appleton Laboratory</a:t>
            </a:r>
          </a:p>
          <a:p>
            <a:pPr>
              <a:buClr>
                <a:srgbClr val="800000"/>
              </a:buClr>
            </a:pPr>
            <a:r>
              <a:rPr lang="en-US" sz="2000" dirty="0" smtClean="0">
                <a:ea typeface="Arial"/>
              </a:rPr>
              <a:t> </a:t>
            </a:r>
            <a:endParaRPr sz="400" dirty="0" smtClean="0"/>
          </a:p>
          <a:p>
            <a:pPr>
              <a:buClr>
                <a:srgbClr val="800000"/>
              </a:buClr>
              <a:buFont typeface="Wingdings" charset="2"/>
              <a:buChar char="q"/>
            </a:pPr>
            <a:r>
              <a:rPr lang="en-US" sz="2000" dirty="0" smtClean="0">
                <a:ea typeface="Arial"/>
              </a:rPr>
              <a:t>  </a:t>
            </a:r>
            <a:r>
              <a:rPr lang="en-US" sz="2000" dirty="0" err="1" smtClean="0">
                <a:ea typeface="Arial"/>
              </a:rPr>
              <a:t>Laboratoire</a:t>
            </a:r>
            <a:r>
              <a:rPr lang="en-US" sz="2000" dirty="0" smtClean="0">
                <a:ea typeface="Arial"/>
              </a:rPr>
              <a:t> </a:t>
            </a:r>
            <a:r>
              <a:rPr lang="en-US" sz="2000" dirty="0">
                <a:ea typeface="Arial"/>
              </a:rPr>
              <a:t>pour </a:t>
            </a:r>
            <a:r>
              <a:rPr lang="en-US" sz="2000" dirty="0" err="1">
                <a:ea typeface="Arial"/>
              </a:rPr>
              <a:t>l’Utilisation</a:t>
            </a:r>
            <a:r>
              <a:rPr lang="en-US" sz="2000" dirty="0">
                <a:ea typeface="Arial"/>
              </a:rPr>
              <a:t> de Lasers </a:t>
            </a:r>
            <a:r>
              <a:rPr lang="en-US" sz="2000" dirty="0" err="1">
                <a:ea typeface="Arial"/>
              </a:rPr>
              <a:t>Intenses</a:t>
            </a:r>
            <a:r>
              <a:rPr lang="en-US" sz="2000" dirty="0">
                <a:ea typeface="Arial"/>
              </a:rPr>
              <a:t> (LULI</a:t>
            </a:r>
            <a:r>
              <a:rPr lang="en-US" sz="2000" dirty="0" smtClean="0">
                <a:ea typeface="Arial"/>
              </a:rPr>
              <a:t>)</a:t>
            </a:r>
          </a:p>
          <a:p>
            <a:pPr>
              <a:buClr>
                <a:srgbClr val="800000"/>
              </a:buClr>
              <a:buFont typeface="Wingdings" charset="2"/>
              <a:buChar char="q"/>
            </a:pPr>
            <a:endParaRPr lang="en-US" sz="2000" dirty="0" smtClean="0">
              <a:ea typeface="Arial"/>
            </a:endParaRPr>
          </a:p>
          <a:p>
            <a:pPr>
              <a:buClr>
                <a:srgbClr val="800000"/>
              </a:buClr>
              <a:buFont typeface="Wingdings" charset="2"/>
              <a:buChar char="q"/>
            </a:pPr>
            <a:r>
              <a:rPr lang="en-US" sz="2000" dirty="0" smtClean="0">
                <a:ea typeface="Arial"/>
              </a:rPr>
              <a:t>  Los Alamos National Laboratory (code-to-code, </a:t>
            </a:r>
            <a:r>
              <a:rPr lang="en-US" sz="2000" dirty="0" err="1" smtClean="0">
                <a:ea typeface="Arial"/>
              </a:rPr>
              <a:t>EoS</a:t>
            </a:r>
            <a:r>
              <a:rPr lang="en-US" sz="2000" dirty="0" smtClean="0">
                <a:ea typeface="Arial"/>
              </a:rPr>
              <a:t> experiments) </a:t>
            </a:r>
          </a:p>
          <a:p>
            <a:pPr>
              <a:buClr>
                <a:srgbClr val="800000"/>
              </a:buClr>
              <a:buFont typeface="Wingdings" charset="2"/>
              <a:buChar char="q"/>
            </a:pPr>
            <a:endParaRPr lang="en-US" sz="2000" dirty="0" smtClean="0">
              <a:ea typeface="Arial"/>
            </a:endParaRPr>
          </a:p>
          <a:p>
            <a:pPr marL="342900" indent="-342900">
              <a:buClr>
                <a:srgbClr val="800000"/>
              </a:buClr>
              <a:buFont typeface="Wingdings" charset="2"/>
              <a:buChar char="q"/>
            </a:pPr>
            <a:r>
              <a:rPr lang="en-US" sz="2000" dirty="0" smtClean="0"/>
              <a:t>Livermore </a:t>
            </a:r>
            <a:r>
              <a:rPr lang="en-US" sz="2000" dirty="0">
                <a:ea typeface="Arial"/>
              </a:rPr>
              <a:t>National Laboratory </a:t>
            </a:r>
            <a:r>
              <a:rPr lang="en-US" sz="2000" dirty="0" smtClean="0">
                <a:ea typeface="Arial"/>
              </a:rPr>
              <a:t>(</a:t>
            </a:r>
            <a:r>
              <a:rPr lang="en-US" sz="2000" dirty="0" err="1" smtClean="0">
                <a:ea typeface="Arial"/>
              </a:rPr>
              <a:t>Biermann</a:t>
            </a:r>
            <a:r>
              <a:rPr lang="en-US" sz="2000" dirty="0" smtClean="0">
                <a:ea typeface="Arial"/>
              </a:rPr>
              <a:t> battery treatment)</a:t>
            </a:r>
          </a:p>
          <a:p>
            <a:pPr marL="342900" indent="-342900">
              <a:buClr>
                <a:srgbClr val="800000"/>
              </a:buClr>
              <a:buFont typeface="Wingdings" charset="2"/>
              <a:buChar char="q"/>
            </a:pPr>
            <a:endParaRPr lang="en-US" sz="2000" dirty="0">
              <a:ea typeface="Arial"/>
            </a:endParaRPr>
          </a:p>
          <a:p>
            <a:pPr marL="342900" indent="-342900">
              <a:buClr>
                <a:srgbClr val="800000"/>
              </a:buClr>
              <a:buFont typeface="Wingdings" charset="2"/>
              <a:buChar char="q"/>
            </a:pPr>
            <a:r>
              <a:rPr lang="en-US" sz="2000" dirty="0" smtClean="0"/>
              <a:t>Naval Research Laboratory (Radial implosion, Z-Pinch capabilities)</a:t>
            </a:r>
            <a:endParaRPr sz="2000" dirty="0"/>
          </a:p>
        </p:txBody>
      </p:sp>
      <p:sp>
        <p:nvSpPr>
          <p:cNvPr id="14" name="TextBox 13"/>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spTree>
    <p:extLst>
      <p:ext uri="{BB962C8B-B14F-4D97-AF65-F5344CB8AC3E}">
        <p14:creationId xmlns:p14="http://schemas.microsoft.com/office/powerpoint/2010/main" val="237851879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pic>
        <p:nvPicPr>
          <p:cNvPr id="11" name="Picture 10"/>
          <p:cNvPicPr>
            <a:picLocks noChangeAspect="1"/>
          </p:cNvPicPr>
          <p:nvPr/>
        </p:nvPicPr>
        <p:blipFill>
          <a:blip r:embed="rId4"/>
          <a:stretch>
            <a:fillRect/>
          </a:stretch>
        </p:blipFill>
        <p:spPr>
          <a:xfrm>
            <a:off x="1080493" y="61088"/>
            <a:ext cx="537923" cy="628741"/>
          </a:xfrm>
          <a:prstGeom prst="rect">
            <a:avLst/>
          </a:prstGeom>
        </p:spPr>
      </p:pic>
      <p:pic>
        <p:nvPicPr>
          <p:cNvPr id="18" name="Picture 17"/>
          <p:cNvPicPr>
            <a:picLocks noChangeAspect="1"/>
          </p:cNvPicPr>
          <p:nvPr/>
        </p:nvPicPr>
        <p:blipFill>
          <a:blip r:embed="rId3"/>
          <a:stretch>
            <a:fillRect/>
          </a:stretch>
        </p:blipFill>
        <p:spPr>
          <a:xfrm>
            <a:off x="1" y="0"/>
            <a:ext cx="895300" cy="1068861"/>
          </a:xfrm>
          <a:prstGeom prst="rect">
            <a:avLst/>
          </a:prstGeom>
        </p:spPr>
      </p:pic>
      <p:pic>
        <p:nvPicPr>
          <p:cNvPr id="22" name="Picture 21"/>
          <p:cNvPicPr>
            <a:picLocks noChangeAspect="1"/>
          </p:cNvPicPr>
          <p:nvPr/>
        </p:nvPicPr>
        <p:blipFill>
          <a:blip r:embed="rId4"/>
          <a:stretch>
            <a:fillRect/>
          </a:stretch>
        </p:blipFill>
        <p:spPr>
          <a:xfrm>
            <a:off x="0" y="6461729"/>
            <a:ext cx="338955" cy="396181"/>
          </a:xfrm>
          <a:prstGeom prst="rect">
            <a:avLst/>
          </a:prstGeom>
        </p:spPr>
      </p:pic>
      <p:sp>
        <p:nvSpPr>
          <p:cNvPr id="65" name="TextBox 64"/>
          <p:cNvSpPr txBox="1"/>
          <p:nvPr/>
        </p:nvSpPr>
        <p:spPr>
          <a:xfrm>
            <a:off x="2078254" y="-16995"/>
            <a:ext cx="5003430" cy="584776"/>
          </a:xfrm>
          <a:prstGeom prst="rect">
            <a:avLst/>
          </a:prstGeom>
          <a:noFill/>
        </p:spPr>
        <p:txBody>
          <a:bodyPr wrap="none" rtlCol="0">
            <a:spAutoFit/>
          </a:bodyPr>
          <a:lstStyle/>
          <a:p>
            <a:pPr algn="ctr"/>
            <a:r>
              <a:rPr lang="en-US" sz="3200" i="1" dirty="0" smtClean="0"/>
              <a:t>HEDP simulation community</a:t>
            </a:r>
            <a:endParaRPr lang="en-US" sz="3200" i="1" dirty="0"/>
          </a:p>
        </p:txBody>
      </p:sp>
      <p:pic>
        <p:nvPicPr>
          <p:cNvPr id="24" name="Picture 23"/>
          <p:cNvPicPr>
            <a:picLocks noChangeAspect="1"/>
          </p:cNvPicPr>
          <p:nvPr/>
        </p:nvPicPr>
        <p:blipFill>
          <a:blip r:embed="rId5"/>
          <a:stretch>
            <a:fillRect/>
          </a:stretch>
        </p:blipFill>
        <p:spPr>
          <a:xfrm>
            <a:off x="8303230" y="0"/>
            <a:ext cx="840770" cy="859455"/>
          </a:xfrm>
          <a:prstGeom prst="rect">
            <a:avLst/>
          </a:prstGeom>
        </p:spPr>
      </p:pic>
      <p:pic>
        <p:nvPicPr>
          <p:cNvPr id="3" name="Picture 2"/>
          <p:cNvPicPr>
            <a:picLocks noChangeAspect="1"/>
          </p:cNvPicPr>
          <p:nvPr/>
        </p:nvPicPr>
        <p:blipFill>
          <a:blip r:embed="rId6"/>
          <a:stretch>
            <a:fillRect/>
          </a:stretch>
        </p:blipFill>
        <p:spPr>
          <a:xfrm>
            <a:off x="4156211" y="3086401"/>
            <a:ext cx="4552911" cy="3035274"/>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7"/>
          <a:stretch>
            <a:fillRect/>
          </a:stretch>
        </p:blipFill>
        <p:spPr>
          <a:xfrm>
            <a:off x="215224" y="1309755"/>
            <a:ext cx="4961687" cy="3261850"/>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215224" y="4835506"/>
            <a:ext cx="3664533" cy="461665"/>
          </a:xfrm>
          <a:prstGeom prst="rect">
            <a:avLst/>
          </a:prstGeom>
          <a:noFill/>
        </p:spPr>
        <p:txBody>
          <a:bodyPr wrap="square" rtlCol="0">
            <a:spAutoFit/>
          </a:bodyPr>
          <a:lstStyle/>
          <a:p>
            <a:pPr marL="285750" indent="-285750">
              <a:buClr>
                <a:srgbClr val="800000"/>
              </a:buClr>
              <a:buFont typeface="Wingdings" charset="2"/>
              <a:buChar char="q"/>
            </a:pPr>
            <a:r>
              <a:rPr lang="en-US" sz="2400" dirty="0" smtClean="0"/>
              <a:t> FLASH tutorial @ RAL</a:t>
            </a:r>
            <a:endParaRPr lang="en-US" sz="2400" dirty="0"/>
          </a:p>
        </p:txBody>
      </p:sp>
      <p:sp>
        <p:nvSpPr>
          <p:cNvPr id="19" name="TextBox 18"/>
          <p:cNvSpPr txBox="1"/>
          <p:nvPr/>
        </p:nvSpPr>
        <p:spPr>
          <a:xfrm>
            <a:off x="5770991" y="2383755"/>
            <a:ext cx="3373010" cy="461665"/>
          </a:xfrm>
          <a:prstGeom prst="rect">
            <a:avLst/>
          </a:prstGeom>
          <a:noFill/>
        </p:spPr>
        <p:txBody>
          <a:bodyPr wrap="square" rtlCol="0">
            <a:spAutoFit/>
          </a:bodyPr>
          <a:lstStyle/>
          <a:p>
            <a:pPr marL="285750" indent="-285750">
              <a:buClr>
                <a:srgbClr val="800000"/>
              </a:buClr>
              <a:buFont typeface="Wingdings" charset="2"/>
              <a:buChar char="q"/>
            </a:pPr>
            <a:r>
              <a:rPr lang="en-US" sz="2400" dirty="0" smtClean="0"/>
              <a:t> Omega UG meeting</a:t>
            </a:r>
            <a:endParaRPr lang="en-US" sz="2400" dirty="0"/>
          </a:p>
        </p:txBody>
      </p:sp>
      <p:sp>
        <p:nvSpPr>
          <p:cNvPr id="20" name="TextBox 19"/>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spTree>
    <p:extLst>
      <p:ext uri="{BB962C8B-B14F-4D97-AF65-F5344CB8AC3E}">
        <p14:creationId xmlns:p14="http://schemas.microsoft.com/office/powerpoint/2010/main" val="373895928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pic>
        <p:nvPicPr>
          <p:cNvPr id="11" name="Picture 10"/>
          <p:cNvPicPr>
            <a:picLocks noChangeAspect="1"/>
          </p:cNvPicPr>
          <p:nvPr/>
        </p:nvPicPr>
        <p:blipFill>
          <a:blip r:embed="rId3"/>
          <a:stretch>
            <a:fillRect/>
          </a:stretch>
        </p:blipFill>
        <p:spPr>
          <a:xfrm>
            <a:off x="1080493" y="61088"/>
            <a:ext cx="537923" cy="628741"/>
          </a:xfrm>
          <a:prstGeom prst="rect">
            <a:avLst/>
          </a:prstGeom>
        </p:spPr>
      </p:pic>
      <p:pic>
        <p:nvPicPr>
          <p:cNvPr id="18" name="Picture 17"/>
          <p:cNvPicPr>
            <a:picLocks noChangeAspect="1"/>
          </p:cNvPicPr>
          <p:nvPr/>
        </p:nvPicPr>
        <p:blipFill>
          <a:blip r:embed="rId2"/>
          <a:stretch>
            <a:fillRect/>
          </a:stretch>
        </p:blipFill>
        <p:spPr>
          <a:xfrm>
            <a:off x="1" y="0"/>
            <a:ext cx="895300" cy="1068861"/>
          </a:xfrm>
          <a:prstGeom prst="rect">
            <a:avLst/>
          </a:prstGeom>
        </p:spPr>
      </p:pic>
      <p:sp>
        <p:nvSpPr>
          <p:cNvPr id="19" name="TextBox 18"/>
          <p:cNvSpPr txBox="1"/>
          <p:nvPr/>
        </p:nvSpPr>
        <p:spPr>
          <a:xfrm>
            <a:off x="2004787" y="-16995"/>
            <a:ext cx="5150305" cy="584776"/>
          </a:xfrm>
          <a:prstGeom prst="rect">
            <a:avLst/>
          </a:prstGeom>
          <a:noFill/>
        </p:spPr>
        <p:txBody>
          <a:bodyPr wrap="none" rtlCol="0">
            <a:spAutoFit/>
          </a:bodyPr>
          <a:lstStyle/>
          <a:p>
            <a:pPr algn="ctr"/>
            <a:r>
              <a:rPr lang="en-US" sz="3200" i="1" dirty="0" smtClean="0"/>
              <a:t>Bringing two worlds together</a:t>
            </a:r>
            <a:endParaRPr lang="en-US" sz="3200" i="1" dirty="0"/>
          </a:p>
        </p:txBody>
      </p:sp>
      <p:sp>
        <p:nvSpPr>
          <p:cNvPr id="3" name="Rectangle 2"/>
          <p:cNvSpPr/>
          <p:nvPr/>
        </p:nvSpPr>
        <p:spPr>
          <a:xfrm>
            <a:off x="72071" y="4283179"/>
            <a:ext cx="3109663" cy="461665"/>
          </a:xfrm>
          <a:prstGeom prst="rect">
            <a:avLst/>
          </a:prstGeom>
        </p:spPr>
        <p:txBody>
          <a:bodyPr wrap="square">
            <a:spAutoFit/>
          </a:bodyPr>
          <a:lstStyle/>
          <a:p>
            <a:pPr marL="342900" indent="-342900">
              <a:buClr>
                <a:srgbClr val="800000"/>
              </a:buClr>
              <a:buFont typeface="Wingdings" charset="2"/>
              <a:buChar char="q"/>
            </a:pPr>
            <a:r>
              <a:rPr lang="en-US" sz="2400" dirty="0" smtClean="0"/>
              <a:t>MIRA BG/Q at ALCF</a:t>
            </a:r>
            <a:endParaRPr lang="en-US" sz="2400" dirty="0"/>
          </a:p>
        </p:txBody>
      </p:sp>
      <p:pic>
        <p:nvPicPr>
          <p:cNvPr id="21" name="Picture 20"/>
          <p:cNvPicPr>
            <a:picLocks noChangeAspect="1"/>
          </p:cNvPicPr>
          <p:nvPr/>
        </p:nvPicPr>
        <p:blipFill>
          <a:blip r:embed="rId4"/>
          <a:stretch>
            <a:fillRect/>
          </a:stretch>
        </p:blipFill>
        <p:spPr>
          <a:xfrm>
            <a:off x="8303230" y="0"/>
            <a:ext cx="840770" cy="859455"/>
          </a:xfrm>
          <a:prstGeom prst="rect">
            <a:avLst/>
          </a:prstGeom>
        </p:spPr>
      </p:pic>
      <p:sp>
        <p:nvSpPr>
          <p:cNvPr id="23" name="TextBox 22"/>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24" name="Straight Connector 23"/>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pic>
        <p:nvPicPr>
          <p:cNvPr id="26" name="Picture 25"/>
          <p:cNvPicPr>
            <a:picLocks noChangeAspect="1"/>
          </p:cNvPicPr>
          <p:nvPr/>
        </p:nvPicPr>
        <p:blipFill>
          <a:blip r:embed="rId3"/>
          <a:stretch>
            <a:fillRect/>
          </a:stretch>
        </p:blipFill>
        <p:spPr>
          <a:xfrm>
            <a:off x="0" y="6461729"/>
            <a:ext cx="338955" cy="396181"/>
          </a:xfrm>
          <a:prstGeom prst="rect">
            <a:avLst/>
          </a:prstGeom>
        </p:spPr>
      </p:pic>
      <p:pic>
        <p:nvPicPr>
          <p:cNvPr id="10" name="Picture 9"/>
          <p:cNvPicPr>
            <a:picLocks noChangeAspect="1"/>
          </p:cNvPicPr>
          <p:nvPr/>
        </p:nvPicPr>
        <p:blipFill>
          <a:blip r:embed="rId5"/>
          <a:stretch>
            <a:fillRect/>
          </a:stretch>
        </p:blipFill>
        <p:spPr>
          <a:xfrm>
            <a:off x="121059" y="1288104"/>
            <a:ext cx="4118385" cy="2741014"/>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6"/>
          <a:stretch>
            <a:fillRect/>
          </a:stretch>
        </p:blipFill>
        <p:spPr>
          <a:xfrm>
            <a:off x="4673124" y="3009900"/>
            <a:ext cx="4364101" cy="3241904"/>
          </a:xfrm>
          <a:prstGeom prst="rect">
            <a:avLst/>
          </a:prstGeom>
          <a:ln>
            <a:noFill/>
          </a:ln>
          <a:effectLst>
            <a:outerShdw blurRad="292100" dist="139700" dir="2700000" algn="tl" rotWithShape="0">
              <a:srgbClr val="333333">
                <a:alpha val="65000"/>
              </a:srgbClr>
            </a:outerShdw>
          </a:effectLst>
        </p:spPr>
      </p:pic>
      <p:sp>
        <p:nvSpPr>
          <p:cNvPr id="27" name="Rectangle 26"/>
          <p:cNvSpPr/>
          <p:nvPr/>
        </p:nvSpPr>
        <p:spPr>
          <a:xfrm>
            <a:off x="5645464" y="2441679"/>
            <a:ext cx="3319774" cy="461665"/>
          </a:xfrm>
          <a:prstGeom prst="rect">
            <a:avLst/>
          </a:prstGeom>
        </p:spPr>
        <p:txBody>
          <a:bodyPr wrap="square">
            <a:spAutoFit/>
          </a:bodyPr>
          <a:lstStyle/>
          <a:p>
            <a:pPr marL="342900" indent="-342900">
              <a:buClr>
                <a:srgbClr val="800000"/>
              </a:buClr>
              <a:buFont typeface="Wingdings" charset="2"/>
              <a:buChar char="q"/>
            </a:pPr>
            <a:r>
              <a:rPr lang="en-US" sz="2400" dirty="0" smtClean="0"/>
              <a:t>OMEGA laser at LLE</a:t>
            </a:r>
            <a:endParaRPr lang="en-US" sz="2400" dirty="0"/>
          </a:p>
        </p:txBody>
      </p:sp>
      <p:sp>
        <p:nvSpPr>
          <p:cNvPr id="17" name="TextBox 16"/>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spTree>
    <p:extLst>
      <p:ext uri="{BB962C8B-B14F-4D97-AF65-F5344CB8AC3E}">
        <p14:creationId xmlns:p14="http://schemas.microsoft.com/office/powerpoint/2010/main" val="235503924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8" name="Picture 17"/>
          <p:cNvPicPr>
            <a:picLocks noChangeAspect="1"/>
          </p:cNvPicPr>
          <p:nvPr/>
        </p:nvPicPr>
        <p:blipFill>
          <a:blip r:embed="rId2"/>
          <a:stretch>
            <a:fillRect/>
          </a:stretch>
        </p:blipFill>
        <p:spPr>
          <a:xfrm>
            <a:off x="1" y="0"/>
            <a:ext cx="895300" cy="1068861"/>
          </a:xfrm>
          <a:prstGeom prst="rect">
            <a:avLst/>
          </a:prstGeom>
        </p:spPr>
      </p:pic>
      <p:pic>
        <p:nvPicPr>
          <p:cNvPr id="22" name="Picture 21"/>
          <p:cNvPicPr>
            <a:picLocks noChangeAspect="1"/>
          </p:cNvPicPr>
          <p:nvPr/>
        </p:nvPicPr>
        <p:blipFill>
          <a:blip r:embed="rId3"/>
          <a:stretch>
            <a:fillRect/>
          </a:stretch>
        </p:blipFill>
        <p:spPr>
          <a:xfrm>
            <a:off x="0" y="6461729"/>
            <a:ext cx="338955" cy="396181"/>
          </a:xfrm>
          <a:prstGeom prst="rect">
            <a:avLst/>
          </a:prstGeom>
        </p:spPr>
      </p:pic>
      <p:sp>
        <p:nvSpPr>
          <p:cNvPr id="19" name="TextBox 18"/>
          <p:cNvSpPr txBox="1"/>
          <p:nvPr/>
        </p:nvSpPr>
        <p:spPr>
          <a:xfrm>
            <a:off x="3831390" y="-16995"/>
            <a:ext cx="1497062" cy="584776"/>
          </a:xfrm>
          <a:prstGeom prst="rect">
            <a:avLst/>
          </a:prstGeom>
          <a:noFill/>
        </p:spPr>
        <p:txBody>
          <a:bodyPr wrap="none" rtlCol="0">
            <a:spAutoFit/>
          </a:bodyPr>
          <a:lstStyle/>
          <a:p>
            <a:pPr algn="ctr"/>
            <a:r>
              <a:rPr lang="en-US" sz="3200" i="1" dirty="0" smtClean="0"/>
              <a:t>Outline</a:t>
            </a:r>
            <a:endParaRPr lang="en-US" sz="3200" i="1" dirty="0"/>
          </a:p>
        </p:txBody>
      </p:sp>
      <p:pic>
        <p:nvPicPr>
          <p:cNvPr id="17" name="Picture 16"/>
          <p:cNvPicPr>
            <a:picLocks noChangeAspect="1"/>
          </p:cNvPicPr>
          <p:nvPr/>
        </p:nvPicPr>
        <p:blipFill>
          <a:blip r:embed="rId3"/>
          <a:stretch>
            <a:fillRect/>
          </a:stretch>
        </p:blipFill>
        <p:spPr>
          <a:xfrm>
            <a:off x="1080493" y="61088"/>
            <a:ext cx="537923" cy="628741"/>
          </a:xfrm>
          <a:prstGeom prst="rect">
            <a:avLst/>
          </a:prstGeom>
        </p:spPr>
      </p:pic>
      <p:pic>
        <p:nvPicPr>
          <p:cNvPr id="21" name="Picture 20"/>
          <p:cNvPicPr>
            <a:picLocks noChangeAspect="1"/>
          </p:cNvPicPr>
          <p:nvPr/>
        </p:nvPicPr>
        <p:blipFill>
          <a:blip r:embed="rId4"/>
          <a:stretch>
            <a:fillRect/>
          </a:stretch>
        </p:blipFill>
        <p:spPr>
          <a:xfrm>
            <a:off x="8303230" y="0"/>
            <a:ext cx="840770" cy="859455"/>
          </a:xfrm>
          <a:prstGeom prst="rect">
            <a:avLst/>
          </a:prstGeom>
        </p:spPr>
      </p:pic>
      <p:sp>
        <p:nvSpPr>
          <p:cNvPr id="14" name="TextBox 13"/>
          <p:cNvSpPr txBox="1"/>
          <p:nvPr/>
        </p:nvSpPr>
        <p:spPr>
          <a:xfrm>
            <a:off x="2114796" y="1500823"/>
            <a:ext cx="5506636" cy="4154983"/>
          </a:xfrm>
          <a:prstGeom prst="rect">
            <a:avLst/>
          </a:prstGeom>
          <a:noFill/>
          <a:ln>
            <a:solidFill>
              <a:srgbClr val="800000"/>
            </a:solidFill>
          </a:ln>
        </p:spPr>
        <p:txBody>
          <a:bodyPr wrap="none" rtlCol="0">
            <a:spAutoFit/>
          </a:bodyPr>
          <a:lstStyle/>
          <a:p>
            <a:pPr marL="285750" indent="-285750">
              <a:buClr>
                <a:schemeClr val="bg1">
                  <a:lumMod val="75000"/>
                </a:schemeClr>
              </a:buClr>
              <a:buFont typeface="Wingdings" charset="2"/>
              <a:buChar char="q"/>
            </a:pPr>
            <a:r>
              <a:rPr lang="en-US" sz="2400" dirty="0" smtClean="0">
                <a:solidFill>
                  <a:srgbClr val="BFBFBF"/>
                </a:solidFill>
              </a:rPr>
              <a:t> What is FLASH?</a:t>
            </a:r>
          </a:p>
          <a:p>
            <a:pPr marL="285750" indent="-285750">
              <a:buClr>
                <a:schemeClr val="bg1">
                  <a:lumMod val="75000"/>
                </a:schemeClr>
              </a:buClr>
              <a:buFont typeface="Wingdings" charset="2"/>
              <a:buChar char="q"/>
            </a:pPr>
            <a:endParaRPr lang="en-US" sz="2400" dirty="0">
              <a:solidFill>
                <a:schemeClr val="bg1">
                  <a:lumMod val="75000"/>
                </a:schemeClr>
              </a:solidFill>
            </a:endParaRPr>
          </a:p>
          <a:p>
            <a:pPr marL="285750" indent="-285750">
              <a:buClr>
                <a:srgbClr val="800000"/>
              </a:buClr>
              <a:buFont typeface="Wingdings" charset="2"/>
              <a:buChar char="q"/>
            </a:pPr>
            <a:r>
              <a:rPr lang="en-US" sz="2400" dirty="0" smtClean="0"/>
              <a:t> How do I get the code?</a:t>
            </a:r>
          </a:p>
          <a:p>
            <a:pPr marL="285750" indent="-285750">
              <a:buClr>
                <a:schemeClr val="bg1">
                  <a:lumMod val="75000"/>
                </a:schemeClr>
              </a:buClr>
              <a:buFont typeface="Wingdings" charset="2"/>
              <a:buChar char="q"/>
            </a:pPr>
            <a:endParaRPr lang="en-US" sz="2400" dirty="0" smtClean="0">
              <a:solidFill>
                <a:schemeClr val="bg1">
                  <a:lumMod val="75000"/>
                </a:schemeClr>
              </a:solidFill>
            </a:endParaRPr>
          </a:p>
          <a:p>
            <a:pPr marL="285750" indent="-285750">
              <a:buClr>
                <a:schemeClr val="bg1">
                  <a:lumMod val="75000"/>
                </a:schemeClr>
              </a:buClr>
              <a:buFont typeface="Wingdings" charset="2"/>
              <a:buChar char="q"/>
            </a:pPr>
            <a:r>
              <a:rPr lang="en-US" sz="2400" dirty="0" smtClean="0">
                <a:solidFill>
                  <a:schemeClr val="bg1">
                    <a:lumMod val="75000"/>
                  </a:schemeClr>
                </a:solidFill>
              </a:rPr>
              <a:t> How do I “install” it?  </a:t>
            </a:r>
          </a:p>
          <a:p>
            <a:pPr>
              <a:buClr>
                <a:schemeClr val="bg1">
                  <a:lumMod val="75000"/>
                </a:schemeClr>
              </a:buClr>
            </a:pPr>
            <a:endParaRPr lang="en-US" sz="2400" dirty="0">
              <a:solidFill>
                <a:schemeClr val="bg1">
                  <a:lumMod val="75000"/>
                </a:schemeClr>
              </a:solidFill>
            </a:endParaRPr>
          </a:p>
          <a:p>
            <a:pPr marL="285750" indent="-285750">
              <a:buClr>
                <a:schemeClr val="bg1">
                  <a:lumMod val="75000"/>
                </a:schemeClr>
              </a:buClr>
              <a:buFont typeface="Wingdings" charset="2"/>
              <a:buChar char="q"/>
            </a:pPr>
            <a:r>
              <a:rPr lang="en-US" sz="2400" dirty="0" smtClean="0">
                <a:solidFill>
                  <a:schemeClr val="bg1">
                    <a:lumMod val="75000"/>
                  </a:schemeClr>
                </a:solidFill>
              </a:rPr>
              <a:t> What does it do? </a:t>
            </a:r>
            <a:endParaRPr lang="en-US" sz="2400" dirty="0">
              <a:solidFill>
                <a:schemeClr val="bg1">
                  <a:lumMod val="75000"/>
                </a:schemeClr>
              </a:solidFill>
            </a:endParaRPr>
          </a:p>
          <a:p>
            <a:pPr marL="285750" indent="-285750">
              <a:buClr>
                <a:schemeClr val="bg1">
                  <a:lumMod val="75000"/>
                </a:schemeClr>
              </a:buClr>
              <a:buFont typeface="Wingdings" charset="2"/>
              <a:buChar char="q"/>
            </a:pPr>
            <a:endParaRPr lang="en-US" sz="2400" dirty="0" smtClean="0">
              <a:solidFill>
                <a:schemeClr val="bg1">
                  <a:lumMod val="75000"/>
                </a:schemeClr>
              </a:solidFill>
            </a:endParaRPr>
          </a:p>
          <a:p>
            <a:pPr marL="285750" indent="-285750">
              <a:buClr>
                <a:schemeClr val="bg1">
                  <a:lumMod val="75000"/>
                </a:schemeClr>
              </a:buClr>
              <a:buFont typeface="Wingdings" charset="2"/>
              <a:buChar char="q"/>
            </a:pPr>
            <a:r>
              <a:rPr lang="en-US" sz="2400" dirty="0" smtClean="0">
                <a:solidFill>
                  <a:schemeClr val="bg1">
                    <a:lumMod val="75000"/>
                  </a:schemeClr>
                </a:solidFill>
              </a:rPr>
              <a:t> How do I see what it does?</a:t>
            </a:r>
          </a:p>
          <a:p>
            <a:pPr marL="285750" indent="-285750">
              <a:buClr>
                <a:schemeClr val="bg1">
                  <a:lumMod val="75000"/>
                </a:schemeClr>
              </a:buClr>
              <a:buFont typeface="Wingdings" charset="2"/>
              <a:buChar char="q"/>
            </a:pPr>
            <a:endParaRPr lang="en-US" sz="2400" dirty="0">
              <a:solidFill>
                <a:schemeClr val="bg1">
                  <a:lumMod val="75000"/>
                </a:schemeClr>
              </a:solidFill>
            </a:endParaRPr>
          </a:p>
          <a:p>
            <a:pPr marL="285750" indent="-285750">
              <a:buClr>
                <a:schemeClr val="bg1">
                  <a:lumMod val="75000"/>
                </a:schemeClr>
              </a:buClr>
              <a:buFont typeface="Wingdings" charset="2"/>
              <a:buChar char="q"/>
            </a:pPr>
            <a:r>
              <a:rPr lang="en-US" sz="2400" dirty="0" smtClean="0">
                <a:solidFill>
                  <a:schemeClr val="bg1">
                    <a:lumMod val="75000"/>
                  </a:schemeClr>
                </a:solidFill>
              </a:rPr>
              <a:t> How do I simulate my own experiment?</a:t>
            </a:r>
            <a:endParaRPr lang="en-US" sz="2400" dirty="0">
              <a:solidFill>
                <a:schemeClr val="bg1">
                  <a:lumMod val="75000"/>
                </a:schemeClr>
              </a:solidFill>
            </a:endParaRPr>
          </a:p>
        </p:txBody>
      </p:sp>
    </p:spTree>
    <p:extLst>
      <p:ext uri="{BB962C8B-B14F-4D97-AF65-F5344CB8AC3E}">
        <p14:creationId xmlns:p14="http://schemas.microsoft.com/office/powerpoint/2010/main" val="125566719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8" name="Picture 17"/>
          <p:cNvPicPr>
            <a:picLocks noChangeAspect="1"/>
          </p:cNvPicPr>
          <p:nvPr/>
        </p:nvPicPr>
        <p:blipFill>
          <a:blip r:embed="rId2"/>
          <a:stretch>
            <a:fillRect/>
          </a:stretch>
        </p:blipFill>
        <p:spPr>
          <a:xfrm>
            <a:off x="1" y="0"/>
            <a:ext cx="895300" cy="1068861"/>
          </a:xfrm>
          <a:prstGeom prst="rect">
            <a:avLst/>
          </a:prstGeom>
        </p:spPr>
      </p:pic>
      <p:pic>
        <p:nvPicPr>
          <p:cNvPr id="22" name="Picture 21"/>
          <p:cNvPicPr>
            <a:picLocks noChangeAspect="1"/>
          </p:cNvPicPr>
          <p:nvPr/>
        </p:nvPicPr>
        <p:blipFill>
          <a:blip r:embed="rId3"/>
          <a:stretch>
            <a:fillRect/>
          </a:stretch>
        </p:blipFill>
        <p:spPr>
          <a:xfrm>
            <a:off x="0" y="6461729"/>
            <a:ext cx="338955" cy="396181"/>
          </a:xfrm>
          <a:prstGeom prst="rect">
            <a:avLst/>
          </a:prstGeom>
        </p:spPr>
      </p:pic>
      <p:sp>
        <p:nvSpPr>
          <p:cNvPr id="19" name="TextBox 18"/>
          <p:cNvSpPr txBox="1"/>
          <p:nvPr/>
        </p:nvSpPr>
        <p:spPr>
          <a:xfrm>
            <a:off x="3831390" y="-16995"/>
            <a:ext cx="1497062" cy="584776"/>
          </a:xfrm>
          <a:prstGeom prst="rect">
            <a:avLst/>
          </a:prstGeom>
          <a:noFill/>
        </p:spPr>
        <p:txBody>
          <a:bodyPr wrap="none" rtlCol="0">
            <a:spAutoFit/>
          </a:bodyPr>
          <a:lstStyle/>
          <a:p>
            <a:pPr algn="ctr"/>
            <a:r>
              <a:rPr lang="en-US" sz="3200" i="1" dirty="0" smtClean="0"/>
              <a:t>Outline</a:t>
            </a:r>
            <a:endParaRPr lang="en-US" sz="3200" i="1" dirty="0"/>
          </a:p>
        </p:txBody>
      </p:sp>
      <p:sp>
        <p:nvSpPr>
          <p:cNvPr id="5" name="TextBox 4"/>
          <p:cNvSpPr txBox="1"/>
          <p:nvPr/>
        </p:nvSpPr>
        <p:spPr>
          <a:xfrm>
            <a:off x="2114796" y="1500823"/>
            <a:ext cx="5506636" cy="4154983"/>
          </a:xfrm>
          <a:prstGeom prst="rect">
            <a:avLst/>
          </a:prstGeom>
          <a:noFill/>
          <a:ln>
            <a:solidFill>
              <a:srgbClr val="800000"/>
            </a:solidFill>
          </a:ln>
        </p:spPr>
        <p:txBody>
          <a:bodyPr wrap="none" rtlCol="0">
            <a:spAutoFit/>
          </a:bodyPr>
          <a:lstStyle/>
          <a:p>
            <a:pPr marL="285750" indent="-285750">
              <a:buClr>
                <a:srgbClr val="800000"/>
              </a:buClr>
              <a:buFont typeface="Wingdings" charset="2"/>
              <a:buChar char="q"/>
            </a:pPr>
            <a:r>
              <a:rPr lang="en-US" sz="2400" dirty="0" smtClean="0"/>
              <a:t> What is FLASH?</a:t>
            </a:r>
          </a:p>
          <a:p>
            <a:pPr marL="285750" indent="-285750">
              <a:buClr>
                <a:srgbClr val="800000"/>
              </a:buClr>
              <a:buFont typeface="Wingdings" charset="2"/>
              <a:buChar char="q"/>
            </a:pPr>
            <a:endParaRPr lang="en-US" sz="2400" dirty="0"/>
          </a:p>
          <a:p>
            <a:pPr marL="285750" indent="-285750">
              <a:buClr>
                <a:srgbClr val="800000"/>
              </a:buClr>
              <a:buFont typeface="Wingdings" charset="2"/>
              <a:buChar char="q"/>
            </a:pPr>
            <a:r>
              <a:rPr lang="en-US" sz="2400" dirty="0" smtClean="0"/>
              <a:t> How do I get the code?</a:t>
            </a:r>
          </a:p>
          <a:p>
            <a:pPr marL="285750" indent="-285750">
              <a:buClr>
                <a:srgbClr val="800000"/>
              </a:buClr>
              <a:buFont typeface="Wingdings" charset="2"/>
              <a:buChar char="q"/>
            </a:pPr>
            <a:endParaRPr lang="en-US" sz="2400" dirty="0" smtClean="0"/>
          </a:p>
          <a:p>
            <a:pPr marL="285750" indent="-285750">
              <a:buClr>
                <a:srgbClr val="800000"/>
              </a:buClr>
              <a:buFont typeface="Wingdings" charset="2"/>
              <a:buChar char="q"/>
            </a:pPr>
            <a:r>
              <a:rPr lang="en-US" sz="2400" dirty="0" smtClean="0"/>
              <a:t> How do I “install” it?  </a:t>
            </a:r>
          </a:p>
          <a:p>
            <a:pPr>
              <a:buClr>
                <a:srgbClr val="800000"/>
              </a:buClr>
            </a:pPr>
            <a:endParaRPr lang="en-US" sz="2400" dirty="0"/>
          </a:p>
          <a:p>
            <a:pPr marL="285750" indent="-285750">
              <a:buClr>
                <a:srgbClr val="800000"/>
              </a:buClr>
              <a:buFont typeface="Wingdings" charset="2"/>
              <a:buChar char="q"/>
            </a:pPr>
            <a:r>
              <a:rPr lang="en-US" sz="2400" dirty="0" smtClean="0"/>
              <a:t> What does it do? </a:t>
            </a:r>
            <a:endParaRPr lang="en-US" sz="2400" dirty="0"/>
          </a:p>
          <a:p>
            <a:pPr marL="285750" indent="-285750">
              <a:buClr>
                <a:srgbClr val="800000"/>
              </a:buClr>
              <a:buFont typeface="Wingdings" charset="2"/>
              <a:buChar char="q"/>
            </a:pPr>
            <a:endParaRPr lang="en-US" sz="2400" dirty="0" smtClean="0"/>
          </a:p>
          <a:p>
            <a:pPr marL="285750" indent="-285750">
              <a:buClr>
                <a:srgbClr val="800000"/>
              </a:buClr>
              <a:buFont typeface="Wingdings" charset="2"/>
              <a:buChar char="q"/>
            </a:pPr>
            <a:r>
              <a:rPr lang="en-US" sz="2400" dirty="0" smtClean="0"/>
              <a:t> How do I see what it does?</a:t>
            </a:r>
          </a:p>
          <a:p>
            <a:pPr marL="285750" indent="-285750">
              <a:buClr>
                <a:srgbClr val="800000"/>
              </a:buClr>
              <a:buFont typeface="Wingdings" charset="2"/>
              <a:buChar char="q"/>
            </a:pPr>
            <a:endParaRPr lang="en-US" sz="2400" dirty="0"/>
          </a:p>
          <a:p>
            <a:pPr marL="285750" indent="-285750">
              <a:buClr>
                <a:srgbClr val="800000"/>
              </a:buClr>
              <a:buFont typeface="Wingdings" charset="2"/>
              <a:buChar char="q"/>
            </a:pPr>
            <a:r>
              <a:rPr lang="en-US" sz="2400" dirty="0" smtClean="0"/>
              <a:t> How do I simulate my own experiment?</a:t>
            </a:r>
            <a:endParaRPr lang="en-US" sz="2400" dirty="0"/>
          </a:p>
        </p:txBody>
      </p:sp>
      <p:pic>
        <p:nvPicPr>
          <p:cNvPr id="17" name="Picture 16"/>
          <p:cNvPicPr>
            <a:picLocks noChangeAspect="1"/>
          </p:cNvPicPr>
          <p:nvPr/>
        </p:nvPicPr>
        <p:blipFill>
          <a:blip r:embed="rId3"/>
          <a:stretch>
            <a:fillRect/>
          </a:stretch>
        </p:blipFill>
        <p:spPr>
          <a:xfrm>
            <a:off x="1080493" y="61088"/>
            <a:ext cx="537923" cy="628741"/>
          </a:xfrm>
          <a:prstGeom prst="rect">
            <a:avLst/>
          </a:prstGeom>
        </p:spPr>
      </p:pic>
      <p:pic>
        <p:nvPicPr>
          <p:cNvPr id="21" name="Picture 20"/>
          <p:cNvPicPr>
            <a:picLocks noChangeAspect="1"/>
          </p:cNvPicPr>
          <p:nvPr/>
        </p:nvPicPr>
        <p:blipFill>
          <a:blip r:embed="rId4"/>
          <a:stretch>
            <a:fillRect/>
          </a:stretch>
        </p:blipFill>
        <p:spPr>
          <a:xfrm>
            <a:off x="8303230" y="0"/>
            <a:ext cx="840770" cy="859455"/>
          </a:xfrm>
          <a:prstGeom prst="rect">
            <a:avLst/>
          </a:prstGeom>
        </p:spPr>
      </p:pic>
    </p:spTree>
    <p:extLst>
      <p:ext uri="{BB962C8B-B14F-4D97-AF65-F5344CB8AC3E}">
        <p14:creationId xmlns:p14="http://schemas.microsoft.com/office/powerpoint/2010/main" val="154954259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8" name="Picture 17"/>
          <p:cNvPicPr>
            <a:picLocks noChangeAspect="1"/>
          </p:cNvPicPr>
          <p:nvPr/>
        </p:nvPicPr>
        <p:blipFill>
          <a:blip r:embed="rId2"/>
          <a:stretch>
            <a:fillRect/>
          </a:stretch>
        </p:blipFill>
        <p:spPr>
          <a:xfrm>
            <a:off x="1" y="0"/>
            <a:ext cx="895300" cy="1068861"/>
          </a:xfrm>
          <a:prstGeom prst="rect">
            <a:avLst/>
          </a:prstGeom>
        </p:spPr>
      </p:pic>
      <p:pic>
        <p:nvPicPr>
          <p:cNvPr id="22" name="Picture 21"/>
          <p:cNvPicPr>
            <a:picLocks noChangeAspect="1"/>
          </p:cNvPicPr>
          <p:nvPr/>
        </p:nvPicPr>
        <p:blipFill>
          <a:blip r:embed="rId3"/>
          <a:stretch>
            <a:fillRect/>
          </a:stretch>
        </p:blipFill>
        <p:spPr>
          <a:xfrm>
            <a:off x="0" y="6461729"/>
            <a:ext cx="338955" cy="396181"/>
          </a:xfrm>
          <a:prstGeom prst="rect">
            <a:avLst/>
          </a:prstGeom>
        </p:spPr>
      </p:pic>
      <p:sp>
        <p:nvSpPr>
          <p:cNvPr id="19" name="TextBox 18"/>
          <p:cNvSpPr txBox="1"/>
          <p:nvPr/>
        </p:nvSpPr>
        <p:spPr>
          <a:xfrm>
            <a:off x="2600190" y="-16995"/>
            <a:ext cx="3959475" cy="584776"/>
          </a:xfrm>
          <a:prstGeom prst="rect">
            <a:avLst/>
          </a:prstGeom>
          <a:noFill/>
        </p:spPr>
        <p:txBody>
          <a:bodyPr wrap="none" rtlCol="0">
            <a:spAutoFit/>
          </a:bodyPr>
          <a:lstStyle/>
          <a:p>
            <a:pPr algn="ctr"/>
            <a:r>
              <a:rPr lang="en-US" sz="3200" i="1" dirty="0" smtClean="0"/>
              <a:t>Flash Center webpage</a:t>
            </a:r>
            <a:endParaRPr lang="en-US" sz="3200" i="1" dirty="0"/>
          </a:p>
        </p:txBody>
      </p:sp>
      <p:pic>
        <p:nvPicPr>
          <p:cNvPr id="17" name="Picture 16"/>
          <p:cNvPicPr>
            <a:picLocks noChangeAspect="1"/>
          </p:cNvPicPr>
          <p:nvPr/>
        </p:nvPicPr>
        <p:blipFill>
          <a:blip r:embed="rId3"/>
          <a:stretch>
            <a:fillRect/>
          </a:stretch>
        </p:blipFill>
        <p:spPr>
          <a:xfrm>
            <a:off x="1080493" y="61088"/>
            <a:ext cx="537923" cy="628741"/>
          </a:xfrm>
          <a:prstGeom prst="rect">
            <a:avLst/>
          </a:prstGeom>
        </p:spPr>
      </p:pic>
      <p:pic>
        <p:nvPicPr>
          <p:cNvPr id="21" name="Picture 20"/>
          <p:cNvPicPr>
            <a:picLocks noChangeAspect="1"/>
          </p:cNvPicPr>
          <p:nvPr/>
        </p:nvPicPr>
        <p:blipFill>
          <a:blip r:embed="rId4"/>
          <a:stretch>
            <a:fillRect/>
          </a:stretch>
        </p:blipFill>
        <p:spPr>
          <a:xfrm>
            <a:off x="8303230" y="0"/>
            <a:ext cx="840770" cy="859455"/>
          </a:xfrm>
          <a:prstGeom prst="rect">
            <a:avLst/>
          </a:prstGeom>
        </p:spPr>
      </p:pic>
      <p:pic>
        <p:nvPicPr>
          <p:cNvPr id="2" name="Picture 1" descr="Schermata 04-2456769 alle 7.48.4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493" y="1369372"/>
            <a:ext cx="7197661" cy="3934195"/>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2944837" y="5772673"/>
            <a:ext cx="3356658" cy="461665"/>
          </a:xfrm>
          <a:prstGeom prst="rect">
            <a:avLst/>
          </a:prstGeom>
        </p:spPr>
        <p:txBody>
          <a:bodyPr wrap="none">
            <a:spAutoFit/>
          </a:bodyPr>
          <a:lstStyle/>
          <a:p>
            <a:r>
              <a:rPr lang="en-US" sz="2400" dirty="0">
                <a:hlinkClick r:id="rId6"/>
              </a:rPr>
              <a:t>http://</a:t>
            </a:r>
            <a:r>
              <a:rPr lang="en-US" sz="2400" dirty="0" smtClean="0">
                <a:hlinkClick r:id="rId6"/>
              </a:rPr>
              <a:t>flash.uchicago.edu</a:t>
            </a:r>
            <a:r>
              <a:rPr lang="en-US" sz="2400" dirty="0" smtClean="0"/>
              <a:t> </a:t>
            </a:r>
            <a:endParaRPr lang="en-US" sz="2400" dirty="0"/>
          </a:p>
        </p:txBody>
      </p:sp>
    </p:spTree>
    <p:extLst>
      <p:ext uri="{BB962C8B-B14F-4D97-AF65-F5344CB8AC3E}">
        <p14:creationId xmlns:p14="http://schemas.microsoft.com/office/powerpoint/2010/main" val="381273903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8" name="Picture 17"/>
          <p:cNvPicPr>
            <a:picLocks noChangeAspect="1"/>
          </p:cNvPicPr>
          <p:nvPr/>
        </p:nvPicPr>
        <p:blipFill>
          <a:blip r:embed="rId2"/>
          <a:stretch>
            <a:fillRect/>
          </a:stretch>
        </p:blipFill>
        <p:spPr>
          <a:xfrm>
            <a:off x="1" y="0"/>
            <a:ext cx="895300" cy="1068861"/>
          </a:xfrm>
          <a:prstGeom prst="rect">
            <a:avLst/>
          </a:prstGeom>
        </p:spPr>
      </p:pic>
      <p:pic>
        <p:nvPicPr>
          <p:cNvPr id="22" name="Picture 21"/>
          <p:cNvPicPr>
            <a:picLocks noChangeAspect="1"/>
          </p:cNvPicPr>
          <p:nvPr/>
        </p:nvPicPr>
        <p:blipFill>
          <a:blip r:embed="rId3"/>
          <a:stretch>
            <a:fillRect/>
          </a:stretch>
        </p:blipFill>
        <p:spPr>
          <a:xfrm>
            <a:off x="0" y="6461729"/>
            <a:ext cx="338955" cy="396181"/>
          </a:xfrm>
          <a:prstGeom prst="rect">
            <a:avLst/>
          </a:prstGeom>
        </p:spPr>
      </p:pic>
      <p:sp>
        <p:nvSpPr>
          <p:cNvPr id="19" name="TextBox 18"/>
          <p:cNvSpPr txBox="1"/>
          <p:nvPr/>
        </p:nvSpPr>
        <p:spPr>
          <a:xfrm>
            <a:off x="2600190" y="-16995"/>
            <a:ext cx="3959475" cy="584776"/>
          </a:xfrm>
          <a:prstGeom prst="rect">
            <a:avLst/>
          </a:prstGeom>
          <a:noFill/>
        </p:spPr>
        <p:txBody>
          <a:bodyPr wrap="none" rtlCol="0">
            <a:spAutoFit/>
          </a:bodyPr>
          <a:lstStyle/>
          <a:p>
            <a:pPr algn="ctr"/>
            <a:r>
              <a:rPr lang="en-US" sz="3200" i="1" dirty="0" smtClean="0"/>
              <a:t>Flash Center webpage</a:t>
            </a:r>
            <a:endParaRPr lang="en-US" sz="3200" i="1" dirty="0"/>
          </a:p>
        </p:txBody>
      </p:sp>
      <p:pic>
        <p:nvPicPr>
          <p:cNvPr id="17" name="Picture 16"/>
          <p:cNvPicPr>
            <a:picLocks noChangeAspect="1"/>
          </p:cNvPicPr>
          <p:nvPr/>
        </p:nvPicPr>
        <p:blipFill>
          <a:blip r:embed="rId3"/>
          <a:stretch>
            <a:fillRect/>
          </a:stretch>
        </p:blipFill>
        <p:spPr>
          <a:xfrm>
            <a:off x="1080493" y="61088"/>
            <a:ext cx="537923" cy="628741"/>
          </a:xfrm>
          <a:prstGeom prst="rect">
            <a:avLst/>
          </a:prstGeom>
        </p:spPr>
      </p:pic>
      <p:pic>
        <p:nvPicPr>
          <p:cNvPr id="21" name="Picture 20"/>
          <p:cNvPicPr>
            <a:picLocks noChangeAspect="1"/>
          </p:cNvPicPr>
          <p:nvPr/>
        </p:nvPicPr>
        <p:blipFill>
          <a:blip r:embed="rId4"/>
          <a:stretch>
            <a:fillRect/>
          </a:stretch>
        </p:blipFill>
        <p:spPr>
          <a:xfrm>
            <a:off x="8303230" y="0"/>
            <a:ext cx="840770" cy="859455"/>
          </a:xfrm>
          <a:prstGeom prst="rect">
            <a:avLst/>
          </a:prstGeom>
        </p:spPr>
      </p:pic>
      <p:pic>
        <p:nvPicPr>
          <p:cNvPr id="2" name="Picture 1" descr="Schermata 04-2456769 alle 7.48.4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493" y="1369372"/>
            <a:ext cx="7197661" cy="3934195"/>
          </a:xfrm>
          <a:prstGeom prst="rect">
            <a:avLst/>
          </a:prstGeom>
          <a:ln>
            <a:noFill/>
          </a:ln>
          <a:effectLst>
            <a:outerShdw blurRad="292100" dist="139700" dir="2700000" algn="tl" rotWithShape="0">
              <a:srgbClr val="333333">
                <a:alpha val="65000"/>
              </a:srgbClr>
            </a:outerShdw>
          </a:effectLst>
        </p:spPr>
      </p:pic>
      <p:sp>
        <p:nvSpPr>
          <p:cNvPr id="11" name="Oval 10"/>
          <p:cNvSpPr/>
          <p:nvPr/>
        </p:nvSpPr>
        <p:spPr>
          <a:xfrm rot="20796286">
            <a:off x="3507964" y="1285630"/>
            <a:ext cx="1180909" cy="584574"/>
          </a:xfrm>
          <a:prstGeom prst="ellipse">
            <a:avLst/>
          </a:prstGeom>
          <a:noFill/>
          <a:ln w="762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2944837" y="5772673"/>
            <a:ext cx="3356658" cy="461665"/>
          </a:xfrm>
          <a:prstGeom prst="rect">
            <a:avLst/>
          </a:prstGeom>
        </p:spPr>
        <p:txBody>
          <a:bodyPr wrap="none">
            <a:spAutoFit/>
          </a:bodyPr>
          <a:lstStyle/>
          <a:p>
            <a:r>
              <a:rPr lang="en-US" sz="2400" dirty="0">
                <a:hlinkClick r:id="rId6"/>
              </a:rPr>
              <a:t>http://</a:t>
            </a:r>
            <a:r>
              <a:rPr lang="en-US" sz="2400" dirty="0" smtClean="0">
                <a:hlinkClick r:id="rId6"/>
              </a:rPr>
              <a:t>flash.uchicago.edu</a:t>
            </a:r>
            <a:r>
              <a:rPr lang="en-US" sz="2400" dirty="0" smtClean="0"/>
              <a:t> </a:t>
            </a:r>
            <a:endParaRPr lang="en-US" sz="2400" dirty="0"/>
          </a:p>
        </p:txBody>
      </p:sp>
    </p:spTree>
    <p:extLst>
      <p:ext uri="{BB962C8B-B14F-4D97-AF65-F5344CB8AC3E}">
        <p14:creationId xmlns:p14="http://schemas.microsoft.com/office/powerpoint/2010/main" val="186722196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8" name="Picture 17"/>
          <p:cNvPicPr>
            <a:picLocks noChangeAspect="1"/>
          </p:cNvPicPr>
          <p:nvPr/>
        </p:nvPicPr>
        <p:blipFill>
          <a:blip r:embed="rId2"/>
          <a:stretch>
            <a:fillRect/>
          </a:stretch>
        </p:blipFill>
        <p:spPr>
          <a:xfrm>
            <a:off x="1" y="0"/>
            <a:ext cx="895300" cy="1068861"/>
          </a:xfrm>
          <a:prstGeom prst="rect">
            <a:avLst/>
          </a:prstGeom>
        </p:spPr>
      </p:pic>
      <p:pic>
        <p:nvPicPr>
          <p:cNvPr id="22" name="Picture 21"/>
          <p:cNvPicPr>
            <a:picLocks noChangeAspect="1"/>
          </p:cNvPicPr>
          <p:nvPr/>
        </p:nvPicPr>
        <p:blipFill>
          <a:blip r:embed="rId3"/>
          <a:stretch>
            <a:fillRect/>
          </a:stretch>
        </p:blipFill>
        <p:spPr>
          <a:xfrm>
            <a:off x="0" y="6461729"/>
            <a:ext cx="338955" cy="396181"/>
          </a:xfrm>
          <a:prstGeom prst="rect">
            <a:avLst/>
          </a:prstGeom>
        </p:spPr>
      </p:pic>
      <p:sp>
        <p:nvSpPr>
          <p:cNvPr id="19" name="TextBox 18"/>
          <p:cNvSpPr txBox="1"/>
          <p:nvPr/>
        </p:nvSpPr>
        <p:spPr>
          <a:xfrm>
            <a:off x="2600190" y="-16995"/>
            <a:ext cx="3959475" cy="584776"/>
          </a:xfrm>
          <a:prstGeom prst="rect">
            <a:avLst/>
          </a:prstGeom>
          <a:noFill/>
        </p:spPr>
        <p:txBody>
          <a:bodyPr wrap="none" rtlCol="0">
            <a:spAutoFit/>
          </a:bodyPr>
          <a:lstStyle/>
          <a:p>
            <a:pPr algn="ctr"/>
            <a:r>
              <a:rPr lang="en-US" sz="3200" i="1" dirty="0" smtClean="0"/>
              <a:t>Flash Center webpage</a:t>
            </a:r>
            <a:endParaRPr lang="en-US" sz="3200" i="1" dirty="0"/>
          </a:p>
        </p:txBody>
      </p:sp>
      <p:pic>
        <p:nvPicPr>
          <p:cNvPr id="17" name="Picture 16"/>
          <p:cNvPicPr>
            <a:picLocks noChangeAspect="1"/>
          </p:cNvPicPr>
          <p:nvPr/>
        </p:nvPicPr>
        <p:blipFill>
          <a:blip r:embed="rId3"/>
          <a:stretch>
            <a:fillRect/>
          </a:stretch>
        </p:blipFill>
        <p:spPr>
          <a:xfrm>
            <a:off x="1080493" y="61088"/>
            <a:ext cx="537923" cy="628741"/>
          </a:xfrm>
          <a:prstGeom prst="rect">
            <a:avLst/>
          </a:prstGeom>
        </p:spPr>
      </p:pic>
      <p:pic>
        <p:nvPicPr>
          <p:cNvPr id="21" name="Picture 20"/>
          <p:cNvPicPr>
            <a:picLocks noChangeAspect="1"/>
          </p:cNvPicPr>
          <p:nvPr/>
        </p:nvPicPr>
        <p:blipFill>
          <a:blip r:embed="rId4"/>
          <a:stretch>
            <a:fillRect/>
          </a:stretch>
        </p:blipFill>
        <p:spPr>
          <a:xfrm>
            <a:off x="8303230" y="0"/>
            <a:ext cx="840770" cy="859455"/>
          </a:xfrm>
          <a:prstGeom prst="rect">
            <a:avLst/>
          </a:prstGeom>
        </p:spPr>
      </p:pic>
      <p:pic>
        <p:nvPicPr>
          <p:cNvPr id="20" name="Picture 19" descr="Schermata 04-2456769 alle 8.13.0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569" y="1390820"/>
            <a:ext cx="7197661" cy="3912747"/>
          </a:xfrm>
          <a:prstGeom prst="rect">
            <a:avLst/>
          </a:prstGeom>
          <a:ln>
            <a:noFill/>
          </a:ln>
          <a:effectLst>
            <a:outerShdw blurRad="292100" dist="139700" dir="2700000" algn="tl" rotWithShape="0">
              <a:srgbClr val="333333">
                <a:alpha val="65000"/>
              </a:srgbClr>
            </a:outerShdw>
          </a:effectLst>
        </p:spPr>
      </p:pic>
      <p:sp>
        <p:nvSpPr>
          <p:cNvPr id="25" name="Oval 24"/>
          <p:cNvSpPr/>
          <p:nvPr/>
        </p:nvSpPr>
        <p:spPr>
          <a:xfrm rot="20796286">
            <a:off x="5055009" y="3169791"/>
            <a:ext cx="1180909" cy="584574"/>
          </a:xfrm>
          <a:prstGeom prst="ellipse">
            <a:avLst/>
          </a:prstGeom>
          <a:noFill/>
          <a:ln w="762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2944837" y="5772673"/>
            <a:ext cx="3356658" cy="461665"/>
          </a:xfrm>
          <a:prstGeom prst="rect">
            <a:avLst/>
          </a:prstGeom>
        </p:spPr>
        <p:txBody>
          <a:bodyPr wrap="none">
            <a:spAutoFit/>
          </a:bodyPr>
          <a:lstStyle/>
          <a:p>
            <a:r>
              <a:rPr lang="en-US" sz="2400" dirty="0">
                <a:hlinkClick r:id="rId6"/>
              </a:rPr>
              <a:t>http://</a:t>
            </a:r>
            <a:r>
              <a:rPr lang="en-US" sz="2400" dirty="0" smtClean="0">
                <a:hlinkClick r:id="rId6"/>
              </a:rPr>
              <a:t>flash.uchicago.edu</a:t>
            </a:r>
            <a:r>
              <a:rPr lang="en-US" sz="2400" dirty="0" smtClean="0"/>
              <a:t> </a:t>
            </a:r>
            <a:endParaRPr lang="en-US" sz="2400" dirty="0"/>
          </a:p>
        </p:txBody>
      </p:sp>
    </p:spTree>
    <p:extLst>
      <p:ext uri="{BB962C8B-B14F-4D97-AF65-F5344CB8AC3E}">
        <p14:creationId xmlns:p14="http://schemas.microsoft.com/office/powerpoint/2010/main" val="15731682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8" name="Picture 17"/>
          <p:cNvPicPr>
            <a:picLocks noChangeAspect="1"/>
          </p:cNvPicPr>
          <p:nvPr/>
        </p:nvPicPr>
        <p:blipFill>
          <a:blip r:embed="rId2"/>
          <a:stretch>
            <a:fillRect/>
          </a:stretch>
        </p:blipFill>
        <p:spPr>
          <a:xfrm>
            <a:off x="1" y="0"/>
            <a:ext cx="895300" cy="1068861"/>
          </a:xfrm>
          <a:prstGeom prst="rect">
            <a:avLst/>
          </a:prstGeom>
        </p:spPr>
      </p:pic>
      <p:pic>
        <p:nvPicPr>
          <p:cNvPr id="22" name="Picture 21"/>
          <p:cNvPicPr>
            <a:picLocks noChangeAspect="1"/>
          </p:cNvPicPr>
          <p:nvPr/>
        </p:nvPicPr>
        <p:blipFill>
          <a:blip r:embed="rId3"/>
          <a:stretch>
            <a:fillRect/>
          </a:stretch>
        </p:blipFill>
        <p:spPr>
          <a:xfrm>
            <a:off x="0" y="6461729"/>
            <a:ext cx="338955" cy="396181"/>
          </a:xfrm>
          <a:prstGeom prst="rect">
            <a:avLst/>
          </a:prstGeom>
        </p:spPr>
      </p:pic>
      <p:sp>
        <p:nvSpPr>
          <p:cNvPr id="19" name="TextBox 18"/>
          <p:cNvSpPr txBox="1"/>
          <p:nvPr/>
        </p:nvSpPr>
        <p:spPr>
          <a:xfrm>
            <a:off x="2600190" y="-16995"/>
            <a:ext cx="3959475" cy="584776"/>
          </a:xfrm>
          <a:prstGeom prst="rect">
            <a:avLst/>
          </a:prstGeom>
          <a:noFill/>
        </p:spPr>
        <p:txBody>
          <a:bodyPr wrap="none" rtlCol="0">
            <a:spAutoFit/>
          </a:bodyPr>
          <a:lstStyle/>
          <a:p>
            <a:pPr algn="ctr"/>
            <a:r>
              <a:rPr lang="en-US" sz="3200" i="1" dirty="0" smtClean="0"/>
              <a:t>Flash Center webpage</a:t>
            </a:r>
            <a:endParaRPr lang="en-US" sz="3200" i="1" dirty="0"/>
          </a:p>
        </p:txBody>
      </p:sp>
      <p:pic>
        <p:nvPicPr>
          <p:cNvPr id="17" name="Picture 16"/>
          <p:cNvPicPr>
            <a:picLocks noChangeAspect="1"/>
          </p:cNvPicPr>
          <p:nvPr/>
        </p:nvPicPr>
        <p:blipFill>
          <a:blip r:embed="rId3"/>
          <a:stretch>
            <a:fillRect/>
          </a:stretch>
        </p:blipFill>
        <p:spPr>
          <a:xfrm>
            <a:off x="1080493" y="61088"/>
            <a:ext cx="537923" cy="628741"/>
          </a:xfrm>
          <a:prstGeom prst="rect">
            <a:avLst/>
          </a:prstGeom>
        </p:spPr>
      </p:pic>
      <p:pic>
        <p:nvPicPr>
          <p:cNvPr id="21" name="Picture 20"/>
          <p:cNvPicPr>
            <a:picLocks noChangeAspect="1"/>
          </p:cNvPicPr>
          <p:nvPr/>
        </p:nvPicPr>
        <p:blipFill>
          <a:blip r:embed="rId4"/>
          <a:stretch>
            <a:fillRect/>
          </a:stretch>
        </p:blipFill>
        <p:spPr>
          <a:xfrm>
            <a:off x="8303230" y="0"/>
            <a:ext cx="840770" cy="859455"/>
          </a:xfrm>
          <a:prstGeom prst="rect">
            <a:avLst/>
          </a:prstGeom>
        </p:spPr>
      </p:pic>
      <p:pic>
        <p:nvPicPr>
          <p:cNvPr id="24" name="Picture 23" descr="Schermata 04-2456769 alle 8.15.3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7434" y="1390820"/>
            <a:ext cx="7122638" cy="3912747"/>
          </a:xfrm>
          <a:prstGeom prst="rect">
            <a:avLst/>
          </a:prstGeom>
          <a:ln>
            <a:noFill/>
          </a:ln>
          <a:effectLst>
            <a:outerShdw blurRad="292100" dist="139700" dir="2700000" algn="tl" rotWithShape="0">
              <a:srgbClr val="333333">
                <a:alpha val="65000"/>
              </a:srgbClr>
            </a:outerShdw>
          </a:effectLst>
        </p:spPr>
      </p:pic>
      <p:sp>
        <p:nvSpPr>
          <p:cNvPr id="25" name="Rectangle 24"/>
          <p:cNvSpPr/>
          <p:nvPr/>
        </p:nvSpPr>
        <p:spPr>
          <a:xfrm>
            <a:off x="2944837" y="5772673"/>
            <a:ext cx="3356658" cy="461665"/>
          </a:xfrm>
          <a:prstGeom prst="rect">
            <a:avLst/>
          </a:prstGeom>
        </p:spPr>
        <p:txBody>
          <a:bodyPr wrap="none">
            <a:spAutoFit/>
          </a:bodyPr>
          <a:lstStyle/>
          <a:p>
            <a:r>
              <a:rPr lang="en-US" sz="2400" dirty="0">
                <a:hlinkClick r:id="rId6"/>
              </a:rPr>
              <a:t>http://</a:t>
            </a:r>
            <a:r>
              <a:rPr lang="en-US" sz="2400" dirty="0" smtClean="0">
                <a:hlinkClick r:id="rId6"/>
              </a:rPr>
              <a:t>flash.uchicago.edu</a:t>
            </a:r>
            <a:r>
              <a:rPr lang="en-US" sz="2400" dirty="0" smtClean="0"/>
              <a:t> </a:t>
            </a:r>
            <a:endParaRPr lang="en-US" sz="2400" dirty="0"/>
          </a:p>
        </p:txBody>
      </p:sp>
    </p:spTree>
    <p:extLst>
      <p:ext uri="{BB962C8B-B14F-4D97-AF65-F5344CB8AC3E}">
        <p14:creationId xmlns:p14="http://schemas.microsoft.com/office/powerpoint/2010/main" val="316209797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8" name="Picture 17"/>
          <p:cNvPicPr>
            <a:picLocks noChangeAspect="1"/>
          </p:cNvPicPr>
          <p:nvPr/>
        </p:nvPicPr>
        <p:blipFill>
          <a:blip r:embed="rId2"/>
          <a:stretch>
            <a:fillRect/>
          </a:stretch>
        </p:blipFill>
        <p:spPr>
          <a:xfrm>
            <a:off x="1" y="0"/>
            <a:ext cx="895300" cy="1068861"/>
          </a:xfrm>
          <a:prstGeom prst="rect">
            <a:avLst/>
          </a:prstGeom>
        </p:spPr>
      </p:pic>
      <p:pic>
        <p:nvPicPr>
          <p:cNvPr id="22" name="Picture 21"/>
          <p:cNvPicPr>
            <a:picLocks noChangeAspect="1"/>
          </p:cNvPicPr>
          <p:nvPr/>
        </p:nvPicPr>
        <p:blipFill>
          <a:blip r:embed="rId3"/>
          <a:stretch>
            <a:fillRect/>
          </a:stretch>
        </p:blipFill>
        <p:spPr>
          <a:xfrm>
            <a:off x="0" y="6461729"/>
            <a:ext cx="338955" cy="396181"/>
          </a:xfrm>
          <a:prstGeom prst="rect">
            <a:avLst/>
          </a:prstGeom>
        </p:spPr>
      </p:pic>
      <p:sp>
        <p:nvSpPr>
          <p:cNvPr id="19" name="TextBox 18"/>
          <p:cNvSpPr txBox="1"/>
          <p:nvPr/>
        </p:nvSpPr>
        <p:spPr>
          <a:xfrm>
            <a:off x="2600190" y="-16995"/>
            <a:ext cx="3959475" cy="584776"/>
          </a:xfrm>
          <a:prstGeom prst="rect">
            <a:avLst/>
          </a:prstGeom>
          <a:noFill/>
        </p:spPr>
        <p:txBody>
          <a:bodyPr wrap="none" rtlCol="0">
            <a:spAutoFit/>
          </a:bodyPr>
          <a:lstStyle/>
          <a:p>
            <a:pPr algn="ctr"/>
            <a:r>
              <a:rPr lang="en-US" sz="3200" i="1" dirty="0" smtClean="0"/>
              <a:t>Flash Center webpage</a:t>
            </a:r>
            <a:endParaRPr lang="en-US" sz="3200" i="1" dirty="0"/>
          </a:p>
        </p:txBody>
      </p:sp>
      <p:pic>
        <p:nvPicPr>
          <p:cNvPr id="17" name="Picture 16"/>
          <p:cNvPicPr>
            <a:picLocks noChangeAspect="1"/>
          </p:cNvPicPr>
          <p:nvPr/>
        </p:nvPicPr>
        <p:blipFill>
          <a:blip r:embed="rId3"/>
          <a:stretch>
            <a:fillRect/>
          </a:stretch>
        </p:blipFill>
        <p:spPr>
          <a:xfrm>
            <a:off x="1080493" y="61088"/>
            <a:ext cx="537923" cy="628741"/>
          </a:xfrm>
          <a:prstGeom prst="rect">
            <a:avLst/>
          </a:prstGeom>
        </p:spPr>
      </p:pic>
      <p:pic>
        <p:nvPicPr>
          <p:cNvPr id="21" name="Picture 20"/>
          <p:cNvPicPr>
            <a:picLocks noChangeAspect="1"/>
          </p:cNvPicPr>
          <p:nvPr/>
        </p:nvPicPr>
        <p:blipFill>
          <a:blip r:embed="rId4"/>
          <a:stretch>
            <a:fillRect/>
          </a:stretch>
        </p:blipFill>
        <p:spPr>
          <a:xfrm>
            <a:off x="8303230" y="0"/>
            <a:ext cx="840770" cy="859455"/>
          </a:xfrm>
          <a:prstGeom prst="rect">
            <a:avLst/>
          </a:prstGeom>
        </p:spPr>
      </p:pic>
      <p:sp>
        <p:nvSpPr>
          <p:cNvPr id="16" name="Rectangle 15"/>
          <p:cNvSpPr/>
          <p:nvPr/>
        </p:nvSpPr>
        <p:spPr>
          <a:xfrm>
            <a:off x="782319" y="960120"/>
            <a:ext cx="7869767" cy="2677656"/>
          </a:xfrm>
          <a:prstGeom prst="rect">
            <a:avLst/>
          </a:prstGeom>
        </p:spPr>
        <p:txBody>
          <a:bodyPr wrap="square">
            <a:spAutoFit/>
          </a:bodyPr>
          <a:lstStyle/>
          <a:p>
            <a:pPr>
              <a:buClr>
                <a:srgbClr val="800000"/>
              </a:buClr>
              <a:buFont typeface="Wingdings" charset="2"/>
              <a:buChar char="q"/>
            </a:pPr>
            <a:r>
              <a:rPr lang="en-US" sz="2400" dirty="0" smtClean="0"/>
              <a:t> </a:t>
            </a:r>
            <a:r>
              <a:rPr lang="en-US" sz="2400" dirty="0" smtClean="0"/>
              <a:t>You will receive an </a:t>
            </a:r>
            <a:r>
              <a:rPr lang="en-US" sz="2400" dirty="0"/>
              <a:t>email from </a:t>
            </a:r>
            <a:r>
              <a:rPr lang="en-US" sz="2400" dirty="0" smtClean="0">
                <a:hlinkClick r:id="rId5"/>
              </a:rPr>
              <a:t>access</a:t>
            </a:r>
            <a:r>
              <a:rPr lang="en-US" sz="2400" dirty="0">
                <a:hlinkClick r:id="rId5"/>
              </a:rPr>
              <a:t>@</a:t>
            </a:r>
            <a:r>
              <a:rPr lang="en-US" sz="2400" dirty="0" smtClean="0">
                <a:hlinkClick r:id="rId5"/>
              </a:rPr>
              <a:t>flash.uchicago.edu</a:t>
            </a:r>
            <a:r>
              <a:rPr lang="en-US" sz="2400" dirty="0" smtClean="0"/>
              <a:t>       </a:t>
            </a:r>
          </a:p>
          <a:p>
            <a:pPr>
              <a:buClr>
                <a:srgbClr val="800000"/>
              </a:buClr>
            </a:pPr>
            <a:r>
              <a:rPr lang="en-US" sz="2400" dirty="0"/>
              <a:t> </a:t>
            </a:r>
            <a:r>
              <a:rPr lang="en-US" sz="2400" dirty="0" smtClean="0"/>
              <a:t>    with a password and a link to download the code.</a:t>
            </a:r>
          </a:p>
          <a:p>
            <a:pPr>
              <a:buClr>
                <a:srgbClr val="800000"/>
              </a:buClr>
            </a:pPr>
            <a:r>
              <a:rPr lang="en-US" sz="2400" dirty="0" smtClean="0"/>
              <a:t> </a:t>
            </a:r>
            <a:endParaRPr lang="en-US" sz="2400" dirty="0" smtClean="0"/>
          </a:p>
          <a:p>
            <a:pPr>
              <a:buClr>
                <a:srgbClr val="800000"/>
              </a:buClr>
              <a:buFont typeface="Wingdings" charset="2"/>
              <a:buChar char="q"/>
            </a:pPr>
            <a:r>
              <a:rPr lang="en-US" sz="2400" dirty="0" smtClean="0">
                <a:cs typeface="Arial"/>
              </a:rPr>
              <a:t> </a:t>
            </a:r>
            <a:r>
              <a:rPr lang="en-US" sz="2400" dirty="0" smtClean="0">
                <a:cs typeface="Arial"/>
              </a:rPr>
              <a:t>Follow the instructions to obtain the source code</a:t>
            </a:r>
          </a:p>
          <a:p>
            <a:pPr>
              <a:buClr>
                <a:srgbClr val="800000"/>
              </a:buClr>
              <a:buFont typeface="Wingdings" charset="2"/>
              <a:buChar char="q"/>
            </a:pPr>
            <a:endParaRPr lang="en-US" sz="2400" dirty="0">
              <a:cs typeface="Arial"/>
            </a:endParaRPr>
          </a:p>
          <a:p>
            <a:pPr>
              <a:buClr>
                <a:srgbClr val="800000"/>
              </a:buClr>
              <a:buFont typeface="Wingdings" charset="2"/>
              <a:buChar char="q"/>
            </a:pPr>
            <a:endParaRPr lang="en-US" sz="2400" dirty="0" smtClean="0">
              <a:cs typeface="Arial"/>
            </a:endParaRPr>
          </a:p>
          <a:p>
            <a:pPr>
              <a:buClr>
                <a:srgbClr val="800000"/>
              </a:buClr>
            </a:pPr>
            <a:r>
              <a:rPr lang="en-US" sz="2400" dirty="0" smtClean="0">
                <a:cs typeface="Arial"/>
              </a:rPr>
              <a:t>which is simply a compressed file... </a:t>
            </a:r>
            <a:endParaRPr lang="en-US" sz="2200" dirty="0" smtClean="0">
              <a:cs typeface="Arial"/>
            </a:endParaRPr>
          </a:p>
        </p:txBody>
      </p:sp>
      <p:sp>
        <p:nvSpPr>
          <p:cNvPr id="2" name="TextBox 1"/>
          <p:cNvSpPr txBox="1"/>
          <p:nvPr/>
        </p:nvSpPr>
        <p:spPr>
          <a:xfrm>
            <a:off x="1799647" y="4494075"/>
            <a:ext cx="2799654" cy="523220"/>
          </a:xfrm>
          <a:prstGeom prst="rect">
            <a:avLst/>
          </a:prstGeom>
          <a:noFill/>
        </p:spPr>
        <p:txBody>
          <a:bodyPr wrap="none" rtlCol="0">
            <a:spAutoFit/>
          </a:bodyPr>
          <a:lstStyle/>
          <a:p>
            <a:r>
              <a:rPr lang="en-US" sz="2800" i="1" dirty="0" err="1" smtClean="0">
                <a:latin typeface="American Typewriter"/>
                <a:cs typeface="American Typewriter"/>
              </a:rPr>
              <a:t>FLASH.XX.tar</a:t>
            </a:r>
            <a:endParaRPr lang="en-US" sz="2800" i="1" dirty="0">
              <a:latin typeface="American Typewriter"/>
              <a:cs typeface="American Typewriter"/>
            </a:endParaRPr>
          </a:p>
        </p:txBody>
      </p:sp>
      <p:pic>
        <p:nvPicPr>
          <p:cNvPr id="3" name="Picture 2"/>
          <p:cNvPicPr>
            <a:picLocks noChangeAspect="1"/>
          </p:cNvPicPr>
          <p:nvPr/>
        </p:nvPicPr>
        <p:blipFill>
          <a:blip r:embed="rId6"/>
          <a:stretch>
            <a:fillRect/>
          </a:stretch>
        </p:blipFill>
        <p:spPr>
          <a:xfrm>
            <a:off x="4876085" y="2177253"/>
            <a:ext cx="4114410" cy="4114410"/>
          </a:xfrm>
          <a:prstGeom prst="rect">
            <a:avLst/>
          </a:prstGeom>
        </p:spPr>
      </p:pic>
    </p:spTree>
    <p:extLst>
      <p:ext uri="{BB962C8B-B14F-4D97-AF65-F5344CB8AC3E}">
        <p14:creationId xmlns:p14="http://schemas.microsoft.com/office/powerpoint/2010/main" val="286609553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8" name="Picture 17"/>
          <p:cNvPicPr>
            <a:picLocks noChangeAspect="1"/>
          </p:cNvPicPr>
          <p:nvPr/>
        </p:nvPicPr>
        <p:blipFill>
          <a:blip r:embed="rId2"/>
          <a:stretch>
            <a:fillRect/>
          </a:stretch>
        </p:blipFill>
        <p:spPr>
          <a:xfrm>
            <a:off x="1" y="0"/>
            <a:ext cx="895300" cy="1068861"/>
          </a:xfrm>
          <a:prstGeom prst="rect">
            <a:avLst/>
          </a:prstGeom>
        </p:spPr>
      </p:pic>
      <p:pic>
        <p:nvPicPr>
          <p:cNvPr id="22" name="Picture 21"/>
          <p:cNvPicPr>
            <a:picLocks noChangeAspect="1"/>
          </p:cNvPicPr>
          <p:nvPr/>
        </p:nvPicPr>
        <p:blipFill>
          <a:blip r:embed="rId3"/>
          <a:stretch>
            <a:fillRect/>
          </a:stretch>
        </p:blipFill>
        <p:spPr>
          <a:xfrm>
            <a:off x="0" y="6461729"/>
            <a:ext cx="338955" cy="396181"/>
          </a:xfrm>
          <a:prstGeom prst="rect">
            <a:avLst/>
          </a:prstGeom>
        </p:spPr>
      </p:pic>
      <p:sp>
        <p:nvSpPr>
          <p:cNvPr id="19" name="TextBox 18"/>
          <p:cNvSpPr txBox="1"/>
          <p:nvPr/>
        </p:nvSpPr>
        <p:spPr>
          <a:xfrm>
            <a:off x="3831390" y="-16995"/>
            <a:ext cx="1497062" cy="584776"/>
          </a:xfrm>
          <a:prstGeom prst="rect">
            <a:avLst/>
          </a:prstGeom>
          <a:noFill/>
        </p:spPr>
        <p:txBody>
          <a:bodyPr wrap="none" rtlCol="0">
            <a:spAutoFit/>
          </a:bodyPr>
          <a:lstStyle/>
          <a:p>
            <a:pPr algn="ctr"/>
            <a:r>
              <a:rPr lang="en-US" sz="3200" i="1" dirty="0" smtClean="0"/>
              <a:t>Outline</a:t>
            </a:r>
            <a:endParaRPr lang="en-US" sz="3200" i="1" dirty="0"/>
          </a:p>
        </p:txBody>
      </p:sp>
      <p:pic>
        <p:nvPicPr>
          <p:cNvPr id="17" name="Picture 16"/>
          <p:cNvPicPr>
            <a:picLocks noChangeAspect="1"/>
          </p:cNvPicPr>
          <p:nvPr/>
        </p:nvPicPr>
        <p:blipFill>
          <a:blip r:embed="rId3"/>
          <a:stretch>
            <a:fillRect/>
          </a:stretch>
        </p:blipFill>
        <p:spPr>
          <a:xfrm>
            <a:off x="1080493" y="61088"/>
            <a:ext cx="537923" cy="628741"/>
          </a:xfrm>
          <a:prstGeom prst="rect">
            <a:avLst/>
          </a:prstGeom>
        </p:spPr>
      </p:pic>
      <p:pic>
        <p:nvPicPr>
          <p:cNvPr id="21" name="Picture 20"/>
          <p:cNvPicPr>
            <a:picLocks noChangeAspect="1"/>
          </p:cNvPicPr>
          <p:nvPr/>
        </p:nvPicPr>
        <p:blipFill>
          <a:blip r:embed="rId4"/>
          <a:stretch>
            <a:fillRect/>
          </a:stretch>
        </p:blipFill>
        <p:spPr>
          <a:xfrm>
            <a:off x="8303230" y="0"/>
            <a:ext cx="840770" cy="859455"/>
          </a:xfrm>
          <a:prstGeom prst="rect">
            <a:avLst/>
          </a:prstGeom>
        </p:spPr>
      </p:pic>
      <p:sp>
        <p:nvSpPr>
          <p:cNvPr id="14" name="TextBox 13"/>
          <p:cNvSpPr txBox="1"/>
          <p:nvPr/>
        </p:nvSpPr>
        <p:spPr>
          <a:xfrm>
            <a:off x="2114796" y="1500823"/>
            <a:ext cx="5506636" cy="4154983"/>
          </a:xfrm>
          <a:prstGeom prst="rect">
            <a:avLst/>
          </a:prstGeom>
          <a:noFill/>
          <a:ln>
            <a:solidFill>
              <a:srgbClr val="800000"/>
            </a:solidFill>
          </a:ln>
        </p:spPr>
        <p:txBody>
          <a:bodyPr wrap="none" rtlCol="0">
            <a:spAutoFit/>
          </a:bodyPr>
          <a:lstStyle/>
          <a:p>
            <a:pPr marL="285750" indent="-285750">
              <a:buClr>
                <a:schemeClr val="bg1">
                  <a:lumMod val="75000"/>
                </a:schemeClr>
              </a:buClr>
              <a:buFont typeface="Wingdings" charset="2"/>
              <a:buChar char="q"/>
            </a:pPr>
            <a:r>
              <a:rPr lang="en-US" sz="2400" dirty="0" smtClean="0">
                <a:solidFill>
                  <a:srgbClr val="BFBFBF"/>
                </a:solidFill>
              </a:rPr>
              <a:t> What is FLASH?</a:t>
            </a:r>
          </a:p>
          <a:p>
            <a:pPr marL="285750" indent="-285750">
              <a:buClr>
                <a:schemeClr val="bg1">
                  <a:lumMod val="75000"/>
                </a:schemeClr>
              </a:buClr>
              <a:buFont typeface="Wingdings" charset="2"/>
              <a:buChar char="q"/>
            </a:pPr>
            <a:endParaRPr lang="en-US" sz="2400" dirty="0">
              <a:solidFill>
                <a:schemeClr val="bg1">
                  <a:lumMod val="75000"/>
                </a:schemeClr>
              </a:solidFill>
            </a:endParaRPr>
          </a:p>
          <a:p>
            <a:pPr marL="285750" indent="-285750">
              <a:buClr>
                <a:schemeClr val="bg1">
                  <a:lumMod val="75000"/>
                </a:schemeClr>
              </a:buClr>
              <a:buFont typeface="Wingdings" charset="2"/>
              <a:buChar char="q"/>
            </a:pPr>
            <a:r>
              <a:rPr lang="en-US" sz="2400" dirty="0" smtClean="0">
                <a:solidFill>
                  <a:schemeClr val="bg1">
                    <a:lumMod val="75000"/>
                  </a:schemeClr>
                </a:solidFill>
              </a:rPr>
              <a:t> How do I get the code?</a:t>
            </a:r>
          </a:p>
          <a:p>
            <a:pPr marL="285750" indent="-285750">
              <a:buClr>
                <a:schemeClr val="bg1">
                  <a:lumMod val="75000"/>
                </a:schemeClr>
              </a:buClr>
              <a:buFont typeface="Wingdings" charset="2"/>
              <a:buChar char="q"/>
            </a:pPr>
            <a:endParaRPr lang="en-US" sz="2400" dirty="0" smtClean="0">
              <a:solidFill>
                <a:schemeClr val="bg1">
                  <a:lumMod val="75000"/>
                </a:schemeClr>
              </a:solidFill>
            </a:endParaRPr>
          </a:p>
          <a:p>
            <a:pPr marL="285750" indent="-285750">
              <a:buClr>
                <a:srgbClr val="800000"/>
              </a:buClr>
              <a:buFont typeface="Wingdings" charset="2"/>
              <a:buChar char="q"/>
            </a:pPr>
            <a:r>
              <a:rPr lang="en-US" sz="2400" dirty="0" smtClean="0"/>
              <a:t> How do I “install” it?  </a:t>
            </a:r>
          </a:p>
          <a:p>
            <a:pPr>
              <a:buClr>
                <a:schemeClr val="bg1">
                  <a:lumMod val="75000"/>
                </a:schemeClr>
              </a:buClr>
            </a:pPr>
            <a:endParaRPr lang="en-US" sz="2400" dirty="0">
              <a:solidFill>
                <a:schemeClr val="bg1">
                  <a:lumMod val="75000"/>
                </a:schemeClr>
              </a:solidFill>
            </a:endParaRPr>
          </a:p>
          <a:p>
            <a:pPr marL="285750" indent="-285750">
              <a:buClr>
                <a:schemeClr val="bg1">
                  <a:lumMod val="75000"/>
                </a:schemeClr>
              </a:buClr>
              <a:buFont typeface="Wingdings" charset="2"/>
              <a:buChar char="q"/>
            </a:pPr>
            <a:r>
              <a:rPr lang="en-US" sz="2400" dirty="0" smtClean="0">
                <a:solidFill>
                  <a:schemeClr val="bg1">
                    <a:lumMod val="75000"/>
                  </a:schemeClr>
                </a:solidFill>
              </a:rPr>
              <a:t> What does it do? </a:t>
            </a:r>
            <a:endParaRPr lang="en-US" sz="2400" dirty="0">
              <a:solidFill>
                <a:schemeClr val="bg1">
                  <a:lumMod val="75000"/>
                </a:schemeClr>
              </a:solidFill>
            </a:endParaRPr>
          </a:p>
          <a:p>
            <a:pPr marL="285750" indent="-285750">
              <a:buClr>
                <a:schemeClr val="bg1">
                  <a:lumMod val="75000"/>
                </a:schemeClr>
              </a:buClr>
              <a:buFont typeface="Wingdings" charset="2"/>
              <a:buChar char="q"/>
            </a:pPr>
            <a:endParaRPr lang="en-US" sz="2400" dirty="0" smtClean="0">
              <a:solidFill>
                <a:schemeClr val="bg1">
                  <a:lumMod val="75000"/>
                </a:schemeClr>
              </a:solidFill>
            </a:endParaRPr>
          </a:p>
          <a:p>
            <a:pPr marL="285750" indent="-285750">
              <a:buClr>
                <a:schemeClr val="bg1">
                  <a:lumMod val="75000"/>
                </a:schemeClr>
              </a:buClr>
              <a:buFont typeface="Wingdings" charset="2"/>
              <a:buChar char="q"/>
            </a:pPr>
            <a:r>
              <a:rPr lang="en-US" sz="2400" dirty="0" smtClean="0">
                <a:solidFill>
                  <a:schemeClr val="bg1">
                    <a:lumMod val="75000"/>
                  </a:schemeClr>
                </a:solidFill>
              </a:rPr>
              <a:t> How do I see what it does?</a:t>
            </a:r>
          </a:p>
          <a:p>
            <a:pPr marL="285750" indent="-285750">
              <a:buClr>
                <a:schemeClr val="bg1">
                  <a:lumMod val="75000"/>
                </a:schemeClr>
              </a:buClr>
              <a:buFont typeface="Wingdings" charset="2"/>
              <a:buChar char="q"/>
            </a:pPr>
            <a:endParaRPr lang="en-US" sz="2400" dirty="0">
              <a:solidFill>
                <a:schemeClr val="bg1">
                  <a:lumMod val="75000"/>
                </a:schemeClr>
              </a:solidFill>
            </a:endParaRPr>
          </a:p>
          <a:p>
            <a:pPr marL="285750" indent="-285750">
              <a:buClr>
                <a:schemeClr val="bg1">
                  <a:lumMod val="75000"/>
                </a:schemeClr>
              </a:buClr>
              <a:buFont typeface="Wingdings" charset="2"/>
              <a:buChar char="q"/>
            </a:pPr>
            <a:r>
              <a:rPr lang="en-US" sz="2400" dirty="0" smtClean="0">
                <a:solidFill>
                  <a:schemeClr val="bg1">
                    <a:lumMod val="75000"/>
                  </a:schemeClr>
                </a:solidFill>
              </a:rPr>
              <a:t> How do I simulate my own experiment?</a:t>
            </a:r>
            <a:endParaRPr lang="en-US" sz="2400" dirty="0">
              <a:solidFill>
                <a:schemeClr val="bg1">
                  <a:lumMod val="75000"/>
                </a:schemeClr>
              </a:solidFill>
            </a:endParaRPr>
          </a:p>
        </p:txBody>
      </p:sp>
    </p:spTree>
    <p:extLst>
      <p:ext uri="{BB962C8B-B14F-4D97-AF65-F5344CB8AC3E}">
        <p14:creationId xmlns:p14="http://schemas.microsoft.com/office/powerpoint/2010/main" val="96983178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8" name="Picture 17"/>
          <p:cNvPicPr>
            <a:picLocks noChangeAspect="1"/>
          </p:cNvPicPr>
          <p:nvPr/>
        </p:nvPicPr>
        <p:blipFill>
          <a:blip r:embed="rId2"/>
          <a:stretch>
            <a:fillRect/>
          </a:stretch>
        </p:blipFill>
        <p:spPr>
          <a:xfrm>
            <a:off x="1" y="0"/>
            <a:ext cx="895300" cy="1068861"/>
          </a:xfrm>
          <a:prstGeom prst="rect">
            <a:avLst/>
          </a:prstGeom>
        </p:spPr>
      </p:pic>
      <p:pic>
        <p:nvPicPr>
          <p:cNvPr id="22" name="Picture 21"/>
          <p:cNvPicPr>
            <a:picLocks noChangeAspect="1"/>
          </p:cNvPicPr>
          <p:nvPr/>
        </p:nvPicPr>
        <p:blipFill>
          <a:blip r:embed="rId3"/>
          <a:stretch>
            <a:fillRect/>
          </a:stretch>
        </p:blipFill>
        <p:spPr>
          <a:xfrm>
            <a:off x="0" y="6461729"/>
            <a:ext cx="338955" cy="396181"/>
          </a:xfrm>
          <a:prstGeom prst="rect">
            <a:avLst/>
          </a:prstGeom>
        </p:spPr>
      </p:pic>
      <p:sp>
        <p:nvSpPr>
          <p:cNvPr id="19" name="TextBox 18"/>
          <p:cNvSpPr txBox="1"/>
          <p:nvPr/>
        </p:nvSpPr>
        <p:spPr>
          <a:xfrm>
            <a:off x="2771616" y="-16995"/>
            <a:ext cx="3616633" cy="584776"/>
          </a:xfrm>
          <a:prstGeom prst="rect">
            <a:avLst/>
          </a:prstGeom>
          <a:noFill/>
        </p:spPr>
        <p:txBody>
          <a:bodyPr wrap="none" rtlCol="0">
            <a:spAutoFit/>
          </a:bodyPr>
          <a:lstStyle/>
          <a:p>
            <a:pPr algn="ctr"/>
            <a:r>
              <a:rPr lang="en-US" sz="3200" i="1" dirty="0" smtClean="0"/>
              <a:t>Not an executable…</a:t>
            </a:r>
            <a:endParaRPr lang="en-US" sz="3200" i="1" dirty="0"/>
          </a:p>
        </p:txBody>
      </p:sp>
      <p:pic>
        <p:nvPicPr>
          <p:cNvPr id="17" name="Picture 16"/>
          <p:cNvPicPr>
            <a:picLocks noChangeAspect="1"/>
          </p:cNvPicPr>
          <p:nvPr/>
        </p:nvPicPr>
        <p:blipFill>
          <a:blip r:embed="rId3"/>
          <a:stretch>
            <a:fillRect/>
          </a:stretch>
        </p:blipFill>
        <p:spPr>
          <a:xfrm>
            <a:off x="1080493" y="61088"/>
            <a:ext cx="537923" cy="628741"/>
          </a:xfrm>
          <a:prstGeom prst="rect">
            <a:avLst/>
          </a:prstGeom>
        </p:spPr>
      </p:pic>
      <p:pic>
        <p:nvPicPr>
          <p:cNvPr id="21" name="Picture 20"/>
          <p:cNvPicPr>
            <a:picLocks noChangeAspect="1"/>
          </p:cNvPicPr>
          <p:nvPr/>
        </p:nvPicPr>
        <p:blipFill>
          <a:blip r:embed="rId4"/>
          <a:stretch>
            <a:fillRect/>
          </a:stretch>
        </p:blipFill>
        <p:spPr>
          <a:xfrm>
            <a:off x="8303230" y="0"/>
            <a:ext cx="840770" cy="859455"/>
          </a:xfrm>
          <a:prstGeom prst="rect">
            <a:avLst/>
          </a:prstGeom>
        </p:spPr>
      </p:pic>
      <p:sp>
        <p:nvSpPr>
          <p:cNvPr id="16" name="Rectangle 15"/>
          <p:cNvSpPr/>
          <p:nvPr/>
        </p:nvSpPr>
        <p:spPr>
          <a:xfrm>
            <a:off x="895301" y="2019741"/>
            <a:ext cx="7869767" cy="2677656"/>
          </a:xfrm>
          <a:prstGeom prst="rect">
            <a:avLst/>
          </a:prstGeom>
        </p:spPr>
        <p:txBody>
          <a:bodyPr wrap="square">
            <a:spAutoFit/>
          </a:bodyPr>
          <a:lstStyle/>
          <a:p>
            <a:pPr>
              <a:buClr>
                <a:srgbClr val="800000"/>
              </a:buClr>
              <a:buFont typeface="Wingdings" charset="2"/>
              <a:buChar char="q"/>
            </a:pPr>
            <a:r>
              <a:rPr lang="en-US" sz="2400" dirty="0" smtClean="0"/>
              <a:t> The tar-ball </a:t>
            </a:r>
            <a:r>
              <a:rPr lang="en-US" sz="2400" dirty="0" smtClean="0"/>
              <a:t>contains the source code, not an executable</a:t>
            </a:r>
          </a:p>
          <a:p>
            <a:pPr>
              <a:buClr>
                <a:srgbClr val="800000"/>
              </a:buClr>
              <a:buFont typeface="Wingdings" charset="2"/>
              <a:buChar char="q"/>
            </a:pPr>
            <a:endParaRPr lang="en-US" sz="2400" dirty="0">
              <a:cs typeface="Arial"/>
            </a:endParaRPr>
          </a:p>
          <a:p>
            <a:pPr>
              <a:buClr>
                <a:srgbClr val="800000"/>
              </a:buClr>
              <a:buFont typeface="Wingdings" charset="2"/>
              <a:buChar char="q"/>
            </a:pPr>
            <a:r>
              <a:rPr lang="en-US" sz="2400" dirty="0" smtClean="0">
                <a:cs typeface="Arial"/>
              </a:rPr>
              <a:t> It requires compilation</a:t>
            </a:r>
            <a:r>
              <a:rPr lang="en-US" sz="2400" dirty="0">
                <a:cs typeface="Arial"/>
              </a:rPr>
              <a:t> </a:t>
            </a:r>
            <a:r>
              <a:rPr lang="en-US" sz="2400" dirty="0" smtClean="0">
                <a:cs typeface="Arial"/>
              </a:rPr>
              <a:t>and linking against libraries</a:t>
            </a:r>
          </a:p>
          <a:p>
            <a:pPr>
              <a:buClr>
                <a:srgbClr val="800000"/>
              </a:buClr>
              <a:buFont typeface="Wingdings" charset="2"/>
              <a:buChar char="q"/>
            </a:pPr>
            <a:endParaRPr lang="en-US" sz="2400" dirty="0">
              <a:cs typeface="Arial"/>
            </a:endParaRPr>
          </a:p>
          <a:p>
            <a:pPr>
              <a:buClr>
                <a:srgbClr val="800000"/>
              </a:buClr>
              <a:buFont typeface="Wingdings" charset="2"/>
              <a:buChar char="q"/>
            </a:pPr>
            <a:r>
              <a:rPr lang="en-US" sz="2400" dirty="0" smtClean="0">
                <a:cs typeface="Arial"/>
              </a:rPr>
              <a:t> You need to provide some environment dependencies</a:t>
            </a:r>
          </a:p>
          <a:p>
            <a:pPr>
              <a:buClr>
                <a:srgbClr val="800000"/>
              </a:buClr>
              <a:buFont typeface="Wingdings" charset="2"/>
              <a:buChar char="q"/>
            </a:pPr>
            <a:endParaRPr lang="en-US" sz="2400" dirty="0">
              <a:cs typeface="Arial"/>
            </a:endParaRPr>
          </a:p>
          <a:p>
            <a:pPr>
              <a:buClr>
                <a:srgbClr val="800000"/>
              </a:buClr>
              <a:buFont typeface="Wingdings" charset="2"/>
              <a:buChar char="q"/>
            </a:pPr>
            <a:r>
              <a:rPr lang="en-US" sz="2400" dirty="0" smtClean="0">
                <a:cs typeface="Arial"/>
              </a:rPr>
              <a:t> Some command line use and some file editing   </a:t>
            </a:r>
            <a:endParaRPr lang="en-US" sz="2400" dirty="0">
              <a:cs typeface="Arial"/>
            </a:endParaRPr>
          </a:p>
        </p:txBody>
      </p:sp>
    </p:spTree>
    <p:extLst>
      <p:ext uri="{BB962C8B-B14F-4D97-AF65-F5344CB8AC3E}">
        <p14:creationId xmlns:p14="http://schemas.microsoft.com/office/powerpoint/2010/main" val="151790259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8" name="Picture 17"/>
          <p:cNvPicPr>
            <a:picLocks noChangeAspect="1"/>
          </p:cNvPicPr>
          <p:nvPr/>
        </p:nvPicPr>
        <p:blipFill>
          <a:blip r:embed="rId2"/>
          <a:stretch>
            <a:fillRect/>
          </a:stretch>
        </p:blipFill>
        <p:spPr>
          <a:xfrm>
            <a:off x="1" y="0"/>
            <a:ext cx="895300" cy="1068861"/>
          </a:xfrm>
          <a:prstGeom prst="rect">
            <a:avLst/>
          </a:prstGeom>
        </p:spPr>
      </p:pic>
      <p:pic>
        <p:nvPicPr>
          <p:cNvPr id="22" name="Picture 21"/>
          <p:cNvPicPr>
            <a:picLocks noChangeAspect="1"/>
          </p:cNvPicPr>
          <p:nvPr/>
        </p:nvPicPr>
        <p:blipFill>
          <a:blip r:embed="rId3"/>
          <a:stretch>
            <a:fillRect/>
          </a:stretch>
        </p:blipFill>
        <p:spPr>
          <a:xfrm>
            <a:off x="0" y="6461729"/>
            <a:ext cx="338955" cy="396181"/>
          </a:xfrm>
          <a:prstGeom prst="rect">
            <a:avLst/>
          </a:prstGeom>
        </p:spPr>
      </p:pic>
      <p:sp>
        <p:nvSpPr>
          <p:cNvPr id="19" name="TextBox 18"/>
          <p:cNvSpPr txBox="1"/>
          <p:nvPr/>
        </p:nvSpPr>
        <p:spPr>
          <a:xfrm>
            <a:off x="3015367" y="-16995"/>
            <a:ext cx="3129119" cy="584776"/>
          </a:xfrm>
          <a:prstGeom prst="rect">
            <a:avLst/>
          </a:prstGeom>
          <a:noFill/>
        </p:spPr>
        <p:txBody>
          <a:bodyPr wrap="none" rtlCol="0">
            <a:spAutoFit/>
          </a:bodyPr>
          <a:lstStyle/>
          <a:p>
            <a:pPr algn="ctr"/>
            <a:r>
              <a:rPr lang="en-US" sz="3200" i="1" dirty="0" smtClean="0"/>
              <a:t>Which OS flavor?</a:t>
            </a:r>
            <a:endParaRPr lang="en-US" sz="3200" i="1" dirty="0"/>
          </a:p>
        </p:txBody>
      </p:sp>
      <p:pic>
        <p:nvPicPr>
          <p:cNvPr id="17" name="Picture 16"/>
          <p:cNvPicPr>
            <a:picLocks noChangeAspect="1"/>
          </p:cNvPicPr>
          <p:nvPr/>
        </p:nvPicPr>
        <p:blipFill>
          <a:blip r:embed="rId3"/>
          <a:stretch>
            <a:fillRect/>
          </a:stretch>
        </p:blipFill>
        <p:spPr>
          <a:xfrm>
            <a:off x="1080493" y="61088"/>
            <a:ext cx="537923" cy="628741"/>
          </a:xfrm>
          <a:prstGeom prst="rect">
            <a:avLst/>
          </a:prstGeom>
        </p:spPr>
      </p:pic>
      <p:pic>
        <p:nvPicPr>
          <p:cNvPr id="21" name="Picture 20"/>
          <p:cNvPicPr>
            <a:picLocks noChangeAspect="1"/>
          </p:cNvPicPr>
          <p:nvPr/>
        </p:nvPicPr>
        <p:blipFill>
          <a:blip r:embed="rId4"/>
          <a:stretch>
            <a:fillRect/>
          </a:stretch>
        </p:blipFill>
        <p:spPr>
          <a:xfrm>
            <a:off x="8303230" y="0"/>
            <a:ext cx="840770" cy="859455"/>
          </a:xfrm>
          <a:prstGeom prst="rect">
            <a:avLst/>
          </a:prstGeom>
        </p:spPr>
      </p:pic>
      <p:pic>
        <p:nvPicPr>
          <p:cNvPr id="2" name="Picture 1"/>
          <p:cNvPicPr>
            <a:picLocks noChangeAspect="1"/>
          </p:cNvPicPr>
          <p:nvPr/>
        </p:nvPicPr>
        <p:blipFill>
          <a:blip r:embed="rId5"/>
          <a:stretch>
            <a:fillRect/>
          </a:stretch>
        </p:blipFill>
        <p:spPr>
          <a:xfrm>
            <a:off x="5645464" y="2229836"/>
            <a:ext cx="2783959" cy="2646015"/>
          </a:xfrm>
          <a:prstGeom prst="rect">
            <a:avLst/>
          </a:prstGeom>
        </p:spPr>
      </p:pic>
      <p:pic>
        <p:nvPicPr>
          <p:cNvPr id="5" name="Picture 4"/>
          <p:cNvPicPr>
            <a:picLocks noChangeAspect="1"/>
          </p:cNvPicPr>
          <p:nvPr/>
        </p:nvPicPr>
        <p:blipFill>
          <a:blip r:embed="rId6"/>
          <a:stretch>
            <a:fillRect/>
          </a:stretch>
        </p:blipFill>
        <p:spPr>
          <a:xfrm>
            <a:off x="4240527" y="2929508"/>
            <a:ext cx="2530774" cy="2530774"/>
          </a:xfrm>
          <a:prstGeom prst="rect">
            <a:avLst/>
          </a:prstGeom>
        </p:spPr>
      </p:pic>
      <p:pic>
        <p:nvPicPr>
          <p:cNvPr id="10" name="Picture 9"/>
          <p:cNvPicPr>
            <a:picLocks noChangeAspect="1"/>
          </p:cNvPicPr>
          <p:nvPr/>
        </p:nvPicPr>
        <p:blipFill>
          <a:blip r:embed="rId7"/>
          <a:stretch>
            <a:fillRect/>
          </a:stretch>
        </p:blipFill>
        <p:spPr>
          <a:xfrm>
            <a:off x="3015367" y="4133823"/>
            <a:ext cx="1986031" cy="1986031"/>
          </a:xfrm>
          <a:prstGeom prst="rect">
            <a:avLst/>
          </a:prstGeom>
        </p:spPr>
      </p:pic>
      <p:sp>
        <p:nvSpPr>
          <p:cNvPr id="20" name="Rectangle 19"/>
          <p:cNvSpPr/>
          <p:nvPr/>
        </p:nvSpPr>
        <p:spPr>
          <a:xfrm>
            <a:off x="1080493" y="1092785"/>
            <a:ext cx="7869767" cy="2677656"/>
          </a:xfrm>
          <a:prstGeom prst="rect">
            <a:avLst/>
          </a:prstGeom>
        </p:spPr>
        <p:txBody>
          <a:bodyPr wrap="square">
            <a:spAutoFit/>
          </a:bodyPr>
          <a:lstStyle/>
          <a:p>
            <a:pPr>
              <a:buClr>
                <a:srgbClr val="800000"/>
              </a:buClr>
            </a:pPr>
            <a:r>
              <a:rPr lang="en-US" sz="2400" dirty="0" smtClean="0"/>
              <a:t>Usually..</a:t>
            </a:r>
          </a:p>
          <a:p>
            <a:pPr>
              <a:buClr>
                <a:srgbClr val="800000"/>
              </a:buClr>
            </a:pPr>
            <a:endParaRPr lang="en-US" sz="2400" dirty="0" smtClean="0"/>
          </a:p>
          <a:p>
            <a:pPr>
              <a:buClr>
                <a:srgbClr val="800000"/>
              </a:buClr>
              <a:buFont typeface="Wingdings" charset="2"/>
              <a:buChar char="q"/>
            </a:pPr>
            <a:r>
              <a:rPr lang="en-US" sz="2400" dirty="0" smtClean="0"/>
              <a:t> Unix or Unix-like (e.g. Linux, Mac OS X, etc.) </a:t>
            </a:r>
          </a:p>
          <a:p>
            <a:pPr>
              <a:buClr>
                <a:srgbClr val="800000"/>
              </a:buClr>
              <a:buFont typeface="Wingdings" charset="2"/>
              <a:buChar char="q"/>
            </a:pPr>
            <a:endParaRPr lang="en-US" sz="2400" dirty="0" smtClean="0"/>
          </a:p>
          <a:p>
            <a:pPr>
              <a:buClr>
                <a:srgbClr val="800000"/>
              </a:buClr>
            </a:pPr>
            <a:r>
              <a:rPr lang="en-US" sz="2400" dirty="0" smtClean="0">
                <a:cs typeface="Arial"/>
              </a:rPr>
              <a:t>- or - </a:t>
            </a:r>
          </a:p>
          <a:p>
            <a:pPr>
              <a:buClr>
                <a:srgbClr val="800000"/>
              </a:buClr>
              <a:buFont typeface="Wingdings" charset="2"/>
              <a:buChar char="q"/>
            </a:pPr>
            <a:endParaRPr lang="en-US" sz="2400" dirty="0">
              <a:cs typeface="Arial"/>
            </a:endParaRPr>
          </a:p>
          <a:p>
            <a:pPr>
              <a:buClr>
                <a:srgbClr val="800000"/>
              </a:buClr>
              <a:buFont typeface="Wingdings" charset="2"/>
              <a:buChar char="q"/>
            </a:pPr>
            <a:r>
              <a:rPr lang="en-US" sz="2400" dirty="0" smtClean="0">
                <a:cs typeface="Arial"/>
              </a:rPr>
              <a:t> Windows</a:t>
            </a:r>
            <a:endParaRPr lang="en-US" sz="2400" dirty="0">
              <a:cs typeface="Arial"/>
            </a:endParaRPr>
          </a:p>
        </p:txBody>
      </p:sp>
    </p:spTree>
    <p:extLst>
      <p:ext uri="{BB962C8B-B14F-4D97-AF65-F5344CB8AC3E}">
        <p14:creationId xmlns:p14="http://schemas.microsoft.com/office/powerpoint/2010/main" val="3760767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8" name="Picture 17"/>
          <p:cNvPicPr>
            <a:picLocks noChangeAspect="1"/>
          </p:cNvPicPr>
          <p:nvPr/>
        </p:nvPicPr>
        <p:blipFill>
          <a:blip r:embed="rId2"/>
          <a:stretch>
            <a:fillRect/>
          </a:stretch>
        </p:blipFill>
        <p:spPr>
          <a:xfrm>
            <a:off x="1" y="0"/>
            <a:ext cx="895300" cy="1068861"/>
          </a:xfrm>
          <a:prstGeom prst="rect">
            <a:avLst/>
          </a:prstGeom>
        </p:spPr>
      </p:pic>
      <p:pic>
        <p:nvPicPr>
          <p:cNvPr id="22" name="Picture 21"/>
          <p:cNvPicPr>
            <a:picLocks noChangeAspect="1"/>
          </p:cNvPicPr>
          <p:nvPr/>
        </p:nvPicPr>
        <p:blipFill>
          <a:blip r:embed="rId3"/>
          <a:stretch>
            <a:fillRect/>
          </a:stretch>
        </p:blipFill>
        <p:spPr>
          <a:xfrm>
            <a:off x="0" y="6461729"/>
            <a:ext cx="338955" cy="396181"/>
          </a:xfrm>
          <a:prstGeom prst="rect">
            <a:avLst/>
          </a:prstGeom>
        </p:spPr>
      </p:pic>
      <p:sp>
        <p:nvSpPr>
          <p:cNvPr id="19" name="TextBox 18"/>
          <p:cNvSpPr txBox="1"/>
          <p:nvPr/>
        </p:nvSpPr>
        <p:spPr>
          <a:xfrm>
            <a:off x="3015367" y="-16995"/>
            <a:ext cx="3129119" cy="584776"/>
          </a:xfrm>
          <a:prstGeom prst="rect">
            <a:avLst/>
          </a:prstGeom>
          <a:noFill/>
        </p:spPr>
        <p:txBody>
          <a:bodyPr wrap="none" rtlCol="0">
            <a:spAutoFit/>
          </a:bodyPr>
          <a:lstStyle/>
          <a:p>
            <a:pPr algn="ctr"/>
            <a:r>
              <a:rPr lang="en-US" sz="3200" i="1" dirty="0" smtClean="0"/>
              <a:t>Which OS flavor?</a:t>
            </a:r>
            <a:endParaRPr lang="en-US" sz="3200" i="1" dirty="0"/>
          </a:p>
        </p:txBody>
      </p:sp>
      <p:pic>
        <p:nvPicPr>
          <p:cNvPr id="17" name="Picture 16"/>
          <p:cNvPicPr>
            <a:picLocks noChangeAspect="1"/>
          </p:cNvPicPr>
          <p:nvPr/>
        </p:nvPicPr>
        <p:blipFill>
          <a:blip r:embed="rId3"/>
          <a:stretch>
            <a:fillRect/>
          </a:stretch>
        </p:blipFill>
        <p:spPr>
          <a:xfrm>
            <a:off x="1080493" y="61088"/>
            <a:ext cx="537923" cy="628741"/>
          </a:xfrm>
          <a:prstGeom prst="rect">
            <a:avLst/>
          </a:prstGeom>
        </p:spPr>
      </p:pic>
      <p:pic>
        <p:nvPicPr>
          <p:cNvPr id="21" name="Picture 20"/>
          <p:cNvPicPr>
            <a:picLocks noChangeAspect="1"/>
          </p:cNvPicPr>
          <p:nvPr/>
        </p:nvPicPr>
        <p:blipFill>
          <a:blip r:embed="rId4"/>
          <a:stretch>
            <a:fillRect/>
          </a:stretch>
        </p:blipFill>
        <p:spPr>
          <a:xfrm>
            <a:off x="8303230" y="0"/>
            <a:ext cx="840770" cy="859455"/>
          </a:xfrm>
          <a:prstGeom prst="rect">
            <a:avLst/>
          </a:prstGeom>
        </p:spPr>
      </p:pic>
      <p:sp>
        <p:nvSpPr>
          <p:cNvPr id="16" name="Rectangle 15"/>
          <p:cNvSpPr/>
          <p:nvPr/>
        </p:nvSpPr>
        <p:spPr>
          <a:xfrm>
            <a:off x="1080493" y="1092785"/>
            <a:ext cx="7869767" cy="2677656"/>
          </a:xfrm>
          <a:prstGeom prst="rect">
            <a:avLst/>
          </a:prstGeom>
        </p:spPr>
        <p:txBody>
          <a:bodyPr wrap="square">
            <a:spAutoFit/>
          </a:bodyPr>
          <a:lstStyle/>
          <a:p>
            <a:pPr>
              <a:buClr>
                <a:srgbClr val="800000"/>
              </a:buClr>
            </a:pPr>
            <a:r>
              <a:rPr lang="en-US" sz="2400" dirty="0" smtClean="0"/>
              <a:t>Usually..</a:t>
            </a:r>
          </a:p>
          <a:p>
            <a:pPr>
              <a:buClr>
                <a:srgbClr val="800000"/>
              </a:buClr>
            </a:pPr>
            <a:endParaRPr lang="en-US" sz="2400" dirty="0" smtClean="0"/>
          </a:p>
          <a:p>
            <a:pPr>
              <a:buClr>
                <a:srgbClr val="800000"/>
              </a:buClr>
              <a:buFont typeface="Wingdings" charset="2"/>
              <a:buChar char="q"/>
            </a:pPr>
            <a:r>
              <a:rPr lang="en-US" sz="2400" dirty="0" smtClean="0"/>
              <a:t> Unix or Unix-like (e.g. Linux, Mac OS X, etc.) </a:t>
            </a:r>
          </a:p>
          <a:p>
            <a:pPr>
              <a:buClr>
                <a:srgbClr val="800000"/>
              </a:buClr>
              <a:buFont typeface="Wingdings" charset="2"/>
              <a:buChar char="q"/>
            </a:pPr>
            <a:endParaRPr lang="en-US" sz="2400" dirty="0" smtClean="0"/>
          </a:p>
          <a:p>
            <a:pPr>
              <a:buClr>
                <a:srgbClr val="800000"/>
              </a:buClr>
            </a:pPr>
            <a:r>
              <a:rPr lang="en-US" sz="2400" dirty="0" smtClean="0">
                <a:cs typeface="Arial"/>
              </a:rPr>
              <a:t>- or - </a:t>
            </a:r>
          </a:p>
          <a:p>
            <a:pPr>
              <a:buClr>
                <a:srgbClr val="800000"/>
              </a:buClr>
              <a:buFont typeface="Wingdings" charset="2"/>
              <a:buChar char="q"/>
            </a:pPr>
            <a:endParaRPr lang="en-US" sz="2400" dirty="0">
              <a:cs typeface="Arial"/>
            </a:endParaRPr>
          </a:p>
          <a:p>
            <a:pPr>
              <a:buClr>
                <a:srgbClr val="800000"/>
              </a:buClr>
              <a:buFont typeface="Wingdings" charset="2"/>
              <a:buChar char="q"/>
            </a:pPr>
            <a:r>
              <a:rPr lang="en-US" sz="2400" dirty="0" smtClean="0">
                <a:cs typeface="Arial"/>
              </a:rPr>
              <a:t> Windows</a:t>
            </a:r>
            <a:endParaRPr lang="en-US" sz="2400" dirty="0">
              <a:cs typeface="Arial"/>
            </a:endParaRPr>
          </a:p>
        </p:txBody>
      </p:sp>
      <p:pic>
        <p:nvPicPr>
          <p:cNvPr id="2" name="Picture 1"/>
          <p:cNvPicPr>
            <a:picLocks noChangeAspect="1"/>
          </p:cNvPicPr>
          <p:nvPr/>
        </p:nvPicPr>
        <p:blipFill>
          <a:blip r:embed="rId5"/>
          <a:stretch>
            <a:fillRect/>
          </a:stretch>
        </p:blipFill>
        <p:spPr>
          <a:xfrm>
            <a:off x="5645464" y="2229836"/>
            <a:ext cx="2783959" cy="2646015"/>
          </a:xfrm>
          <a:prstGeom prst="rect">
            <a:avLst/>
          </a:prstGeom>
        </p:spPr>
      </p:pic>
      <p:pic>
        <p:nvPicPr>
          <p:cNvPr id="5" name="Picture 4"/>
          <p:cNvPicPr>
            <a:picLocks noChangeAspect="1"/>
          </p:cNvPicPr>
          <p:nvPr/>
        </p:nvPicPr>
        <p:blipFill>
          <a:blip r:embed="rId6"/>
          <a:stretch>
            <a:fillRect/>
          </a:stretch>
        </p:blipFill>
        <p:spPr>
          <a:xfrm>
            <a:off x="4240527" y="2929508"/>
            <a:ext cx="2530774" cy="2530774"/>
          </a:xfrm>
          <a:prstGeom prst="rect">
            <a:avLst/>
          </a:prstGeom>
        </p:spPr>
      </p:pic>
      <p:pic>
        <p:nvPicPr>
          <p:cNvPr id="10" name="Picture 9"/>
          <p:cNvPicPr>
            <a:picLocks noChangeAspect="1"/>
          </p:cNvPicPr>
          <p:nvPr/>
        </p:nvPicPr>
        <p:blipFill>
          <a:blip r:embed="rId7"/>
          <a:stretch>
            <a:fillRect/>
          </a:stretch>
        </p:blipFill>
        <p:spPr>
          <a:xfrm>
            <a:off x="3015367" y="4133823"/>
            <a:ext cx="1986031" cy="1986031"/>
          </a:xfrm>
          <a:prstGeom prst="rect">
            <a:avLst/>
          </a:prstGeom>
        </p:spPr>
      </p:pic>
      <p:sp>
        <p:nvSpPr>
          <p:cNvPr id="3" name="Right Arrow 2"/>
          <p:cNvSpPr/>
          <p:nvPr/>
        </p:nvSpPr>
        <p:spPr>
          <a:xfrm rot="1267181">
            <a:off x="1937759" y="4282188"/>
            <a:ext cx="932801" cy="586184"/>
          </a:xfrm>
          <a:prstGeom prst="rightArrow">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304566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8" name="Picture 17"/>
          <p:cNvPicPr>
            <a:picLocks noChangeAspect="1"/>
          </p:cNvPicPr>
          <p:nvPr/>
        </p:nvPicPr>
        <p:blipFill>
          <a:blip r:embed="rId2"/>
          <a:stretch>
            <a:fillRect/>
          </a:stretch>
        </p:blipFill>
        <p:spPr>
          <a:xfrm>
            <a:off x="1" y="0"/>
            <a:ext cx="895300" cy="1068861"/>
          </a:xfrm>
          <a:prstGeom prst="rect">
            <a:avLst/>
          </a:prstGeom>
        </p:spPr>
      </p:pic>
      <p:pic>
        <p:nvPicPr>
          <p:cNvPr id="22" name="Picture 21"/>
          <p:cNvPicPr>
            <a:picLocks noChangeAspect="1"/>
          </p:cNvPicPr>
          <p:nvPr/>
        </p:nvPicPr>
        <p:blipFill>
          <a:blip r:embed="rId3"/>
          <a:stretch>
            <a:fillRect/>
          </a:stretch>
        </p:blipFill>
        <p:spPr>
          <a:xfrm>
            <a:off x="0" y="6461729"/>
            <a:ext cx="338955" cy="396181"/>
          </a:xfrm>
          <a:prstGeom prst="rect">
            <a:avLst/>
          </a:prstGeom>
        </p:spPr>
      </p:pic>
      <p:sp>
        <p:nvSpPr>
          <p:cNvPr id="19" name="TextBox 18"/>
          <p:cNvSpPr txBox="1"/>
          <p:nvPr/>
        </p:nvSpPr>
        <p:spPr>
          <a:xfrm>
            <a:off x="1986045" y="-16995"/>
            <a:ext cx="5187776" cy="584776"/>
          </a:xfrm>
          <a:prstGeom prst="rect">
            <a:avLst/>
          </a:prstGeom>
          <a:noFill/>
        </p:spPr>
        <p:txBody>
          <a:bodyPr wrap="none" rtlCol="0">
            <a:spAutoFit/>
          </a:bodyPr>
          <a:lstStyle/>
          <a:p>
            <a:pPr algn="ctr"/>
            <a:r>
              <a:rPr lang="en-US" sz="3200" i="1" dirty="0" smtClean="0"/>
              <a:t>Open source virtual machines</a:t>
            </a:r>
            <a:endParaRPr lang="en-US" sz="3200" i="1" dirty="0"/>
          </a:p>
        </p:txBody>
      </p:sp>
      <p:pic>
        <p:nvPicPr>
          <p:cNvPr id="17" name="Picture 16"/>
          <p:cNvPicPr>
            <a:picLocks noChangeAspect="1"/>
          </p:cNvPicPr>
          <p:nvPr/>
        </p:nvPicPr>
        <p:blipFill>
          <a:blip r:embed="rId3"/>
          <a:stretch>
            <a:fillRect/>
          </a:stretch>
        </p:blipFill>
        <p:spPr>
          <a:xfrm>
            <a:off x="1080493" y="61088"/>
            <a:ext cx="537923" cy="628741"/>
          </a:xfrm>
          <a:prstGeom prst="rect">
            <a:avLst/>
          </a:prstGeom>
        </p:spPr>
      </p:pic>
      <p:pic>
        <p:nvPicPr>
          <p:cNvPr id="21" name="Picture 20"/>
          <p:cNvPicPr>
            <a:picLocks noChangeAspect="1"/>
          </p:cNvPicPr>
          <p:nvPr/>
        </p:nvPicPr>
        <p:blipFill>
          <a:blip r:embed="rId4"/>
          <a:stretch>
            <a:fillRect/>
          </a:stretch>
        </p:blipFill>
        <p:spPr>
          <a:xfrm>
            <a:off x="8303230" y="0"/>
            <a:ext cx="840770" cy="859455"/>
          </a:xfrm>
          <a:prstGeom prst="rect">
            <a:avLst/>
          </a:prstGeom>
        </p:spPr>
      </p:pic>
      <p:sp>
        <p:nvSpPr>
          <p:cNvPr id="16" name="Rectangle 15"/>
          <p:cNvSpPr/>
          <p:nvPr/>
        </p:nvSpPr>
        <p:spPr>
          <a:xfrm>
            <a:off x="1080493" y="1092785"/>
            <a:ext cx="7869767" cy="2677656"/>
          </a:xfrm>
          <a:prstGeom prst="rect">
            <a:avLst/>
          </a:prstGeom>
        </p:spPr>
        <p:txBody>
          <a:bodyPr wrap="square">
            <a:spAutoFit/>
          </a:bodyPr>
          <a:lstStyle/>
          <a:p>
            <a:pPr>
              <a:buClr>
                <a:srgbClr val="800000"/>
              </a:buClr>
            </a:pPr>
            <a:r>
              <a:rPr lang="en-US" sz="2400" dirty="0" smtClean="0"/>
              <a:t>Usually..</a:t>
            </a:r>
          </a:p>
          <a:p>
            <a:pPr>
              <a:buClr>
                <a:srgbClr val="800000"/>
              </a:buClr>
            </a:pPr>
            <a:endParaRPr lang="en-US" sz="2400" dirty="0" smtClean="0"/>
          </a:p>
          <a:p>
            <a:pPr>
              <a:buClr>
                <a:srgbClr val="800000"/>
              </a:buClr>
              <a:buFont typeface="Wingdings" charset="2"/>
              <a:buChar char="q"/>
            </a:pPr>
            <a:r>
              <a:rPr lang="en-US" sz="2400" dirty="0" smtClean="0"/>
              <a:t> Unix or Unix-like (e.g. Linux, Mac OS X, etc.) </a:t>
            </a:r>
          </a:p>
          <a:p>
            <a:pPr>
              <a:buClr>
                <a:srgbClr val="800000"/>
              </a:buClr>
              <a:buFont typeface="Wingdings" charset="2"/>
              <a:buChar char="q"/>
            </a:pPr>
            <a:endParaRPr lang="en-US" sz="2400" dirty="0" smtClean="0"/>
          </a:p>
          <a:p>
            <a:pPr>
              <a:buClr>
                <a:srgbClr val="800000"/>
              </a:buClr>
            </a:pPr>
            <a:r>
              <a:rPr lang="en-US" sz="2400" dirty="0" smtClean="0">
                <a:cs typeface="Arial"/>
              </a:rPr>
              <a:t>- or - </a:t>
            </a:r>
          </a:p>
          <a:p>
            <a:pPr>
              <a:buClr>
                <a:srgbClr val="800000"/>
              </a:buClr>
              <a:buFont typeface="Wingdings" charset="2"/>
              <a:buChar char="q"/>
            </a:pPr>
            <a:endParaRPr lang="en-US" sz="2400" dirty="0">
              <a:cs typeface="Arial"/>
            </a:endParaRPr>
          </a:p>
          <a:p>
            <a:pPr>
              <a:buClr>
                <a:srgbClr val="800000"/>
              </a:buClr>
              <a:buFont typeface="Wingdings" charset="2"/>
              <a:buChar char="q"/>
            </a:pPr>
            <a:r>
              <a:rPr lang="en-US" sz="2400" dirty="0" smtClean="0">
                <a:cs typeface="Arial"/>
              </a:rPr>
              <a:t> Windows</a:t>
            </a:r>
            <a:endParaRPr lang="en-US" sz="2400" dirty="0">
              <a:cs typeface="Arial"/>
            </a:endParaRPr>
          </a:p>
        </p:txBody>
      </p:sp>
      <p:pic>
        <p:nvPicPr>
          <p:cNvPr id="2" name="Picture 1"/>
          <p:cNvPicPr>
            <a:picLocks noChangeAspect="1"/>
          </p:cNvPicPr>
          <p:nvPr/>
        </p:nvPicPr>
        <p:blipFill>
          <a:blip r:embed="rId5"/>
          <a:stretch>
            <a:fillRect/>
          </a:stretch>
        </p:blipFill>
        <p:spPr>
          <a:xfrm>
            <a:off x="5645464" y="2229836"/>
            <a:ext cx="2783959" cy="2646015"/>
          </a:xfrm>
          <a:prstGeom prst="rect">
            <a:avLst/>
          </a:prstGeom>
        </p:spPr>
      </p:pic>
      <p:pic>
        <p:nvPicPr>
          <p:cNvPr id="5" name="Picture 4"/>
          <p:cNvPicPr>
            <a:picLocks noChangeAspect="1"/>
          </p:cNvPicPr>
          <p:nvPr/>
        </p:nvPicPr>
        <p:blipFill>
          <a:blip r:embed="rId6"/>
          <a:stretch>
            <a:fillRect/>
          </a:stretch>
        </p:blipFill>
        <p:spPr>
          <a:xfrm>
            <a:off x="4240527" y="2929508"/>
            <a:ext cx="2530774" cy="2530774"/>
          </a:xfrm>
          <a:prstGeom prst="rect">
            <a:avLst/>
          </a:prstGeom>
        </p:spPr>
      </p:pic>
      <p:pic>
        <p:nvPicPr>
          <p:cNvPr id="10" name="Picture 9"/>
          <p:cNvPicPr>
            <a:picLocks noChangeAspect="1"/>
          </p:cNvPicPr>
          <p:nvPr/>
        </p:nvPicPr>
        <p:blipFill>
          <a:blip r:embed="rId7"/>
          <a:stretch>
            <a:fillRect/>
          </a:stretch>
        </p:blipFill>
        <p:spPr>
          <a:xfrm>
            <a:off x="3015367" y="4133823"/>
            <a:ext cx="1986031" cy="1986031"/>
          </a:xfrm>
          <a:prstGeom prst="rect">
            <a:avLst/>
          </a:prstGeom>
        </p:spPr>
      </p:pic>
      <p:pic>
        <p:nvPicPr>
          <p:cNvPr id="11" name="Picture 10"/>
          <p:cNvPicPr>
            <a:picLocks noChangeAspect="1"/>
          </p:cNvPicPr>
          <p:nvPr/>
        </p:nvPicPr>
        <p:blipFill>
          <a:blip r:embed="rId8"/>
          <a:stretch>
            <a:fillRect/>
          </a:stretch>
        </p:blipFill>
        <p:spPr>
          <a:xfrm>
            <a:off x="862239" y="4133823"/>
            <a:ext cx="1512353" cy="1512353"/>
          </a:xfrm>
          <a:prstGeom prst="rect">
            <a:avLst/>
          </a:prstGeom>
        </p:spPr>
      </p:pic>
      <p:sp>
        <p:nvSpPr>
          <p:cNvPr id="13" name="Right Arrow 12"/>
          <p:cNvSpPr/>
          <p:nvPr/>
        </p:nvSpPr>
        <p:spPr>
          <a:xfrm rot="10976667">
            <a:off x="2359180" y="4646876"/>
            <a:ext cx="539791" cy="457949"/>
          </a:xfrm>
          <a:prstGeom prst="rightArrow">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flipV="1">
            <a:off x="2065337" y="2665740"/>
            <a:ext cx="4079149" cy="1468083"/>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2065337" y="3770441"/>
            <a:ext cx="2456076" cy="515782"/>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378799" y="5646176"/>
            <a:ext cx="2531578" cy="646331"/>
          </a:xfrm>
          <a:prstGeom prst="rect">
            <a:avLst/>
          </a:prstGeom>
        </p:spPr>
        <p:txBody>
          <a:bodyPr wrap="square">
            <a:spAutoFit/>
          </a:bodyPr>
          <a:lstStyle/>
          <a:p>
            <a:r>
              <a:rPr lang="en-US" dirty="0" smtClean="0"/>
              <a:t>e.g.: </a:t>
            </a:r>
            <a:r>
              <a:rPr lang="en-US" dirty="0" err="1" smtClean="0"/>
              <a:t>virtualbox</a:t>
            </a:r>
            <a:r>
              <a:rPr lang="en-US" dirty="0" smtClean="0"/>
              <a:t>,</a:t>
            </a:r>
          </a:p>
          <a:p>
            <a:r>
              <a:rPr lang="en-US" dirty="0" smtClean="0"/>
              <a:t>         </a:t>
            </a:r>
            <a:r>
              <a:rPr lang="en-US" dirty="0" err="1" smtClean="0"/>
              <a:t>vmware</a:t>
            </a:r>
            <a:r>
              <a:rPr lang="en-US" dirty="0" smtClean="0"/>
              <a:t>, etc.</a:t>
            </a:r>
            <a:endParaRPr lang="en-US" dirty="0"/>
          </a:p>
        </p:txBody>
      </p:sp>
    </p:spTree>
    <p:extLst>
      <p:ext uri="{BB962C8B-B14F-4D97-AF65-F5344CB8AC3E}">
        <p14:creationId xmlns:p14="http://schemas.microsoft.com/office/powerpoint/2010/main" val="233058411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8" name="Picture 17"/>
          <p:cNvPicPr>
            <a:picLocks noChangeAspect="1"/>
          </p:cNvPicPr>
          <p:nvPr/>
        </p:nvPicPr>
        <p:blipFill>
          <a:blip r:embed="rId2"/>
          <a:stretch>
            <a:fillRect/>
          </a:stretch>
        </p:blipFill>
        <p:spPr>
          <a:xfrm>
            <a:off x="1" y="0"/>
            <a:ext cx="895300" cy="1068861"/>
          </a:xfrm>
          <a:prstGeom prst="rect">
            <a:avLst/>
          </a:prstGeom>
        </p:spPr>
      </p:pic>
      <p:pic>
        <p:nvPicPr>
          <p:cNvPr id="22" name="Picture 21"/>
          <p:cNvPicPr>
            <a:picLocks noChangeAspect="1"/>
          </p:cNvPicPr>
          <p:nvPr/>
        </p:nvPicPr>
        <p:blipFill>
          <a:blip r:embed="rId3"/>
          <a:stretch>
            <a:fillRect/>
          </a:stretch>
        </p:blipFill>
        <p:spPr>
          <a:xfrm>
            <a:off x="0" y="6461729"/>
            <a:ext cx="338955" cy="396181"/>
          </a:xfrm>
          <a:prstGeom prst="rect">
            <a:avLst/>
          </a:prstGeom>
        </p:spPr>
      </p:pic>
      <p:sp>
        <p:nvSpPr>
          <p:cNvPr id="19" name="TextBox 18"/>
          <p:cNvSpPr txBox="1"/>
          <p:nvPr/>
        </p:nvSpPr>
        <p:spPr>
          <a:xfrm>
            <a:off x="3831390" y="-16995"/>
            <a:ext cx="1497062" cy="584776"/>
          </a:xfrm>
          <a:prstGeom prst="rect">
            <a:avLst/>
          </a:prstGeom>
          <a:noFill/>
        </p:spPr>
        <p:txBody>
          <a:bodyPr wrap="none" rtlCol="0">
            <a:spAutoFit/>
          </a:bodyPr>
          <a:lstStyle/>
          <a:p>
            <a:pPr algn="ctr"/>
            <a:r>
              <a:rPr lang="en-US" sz="3200" i="1" dirty="0" smtClean="0"/>
              <a:t>Outline</a:t>
            </a:r>
            <a:endParaRPr lang="en-US" sz="3200" i="1" dirty="0"/>
          </a:p>
        </p:txBody>
      </p:sp>
      <p:pic>
        <p:nvPicPr>
          <p:cNvPr id="17" name="Picture 16"/>
          <p:cNvPicPr>
            <a:picLocks noChangeAspect="1"/>
          </p:cNvPicPr>
          <p:nvPr/>
        </p:nvPicPr>
        <p:blipFill>
          <a:blip r:embed="rId3"/>
          <a:stretch>
            <a:fillRect/>
          </a:stretch>
        </p:blipFill>
        <p:spPr>
          <a:xfrm>
            <a:off x="1080493" y="61088"/>
            <a:ext cx="537923" cy="628741"/>
          </a:xfrm>
          <a:prstGeom prst="rect">
            <a:avLst/>
          </a:prstGeom>
        </p:spPr>
      </p:pic>
      <p:pic>
        <p:nvPicPr>
          <p:cNvPr id="21" name="Picture 20"/>
          <p:cNvPicPr>
            <a:picLocks noChangeAspect="1"/>
          </p:cNvPicPr>
          <p:nvPr/>
        </p:nvPicPr>
        <p:blipFill>
          <a:blip r:embed="rId4"/>
          <a:stretch>
            <a:fillRect/>
          </a:stretch>
        </p:blipFill>
        <p:spPr>
          <a:xfrm>
            <a:off x="8303230" y="0"/>
            <a:ext cx="840770" cy="859455"/>
          </a:xfrm>
          <a:prstGeom prst="rect">
            <a:avLst/>
          </a:prstGeom>
        </p:spPr>
      </p:pic>
      <p:sp>
        <p:nvSpPr>
          <p:cNvPr id="14" name="TextBox 13"/>
          <p:cNvSpPr txBox="1"/>
          <p:nvPr/>
        </p:nvSpPr>
        <p:spPr>
          <a:xfrm>
            <a:off x="2114796" y="1500823"/>
            <a:ext cx="5506636" cy="4154983"/>
          </a:xfrm>
          <a:prstGeom prst="rect">
            <a:avLst/>
          </a:prstGeom>
          <a:noFill/>
          <a:ln>
            <a:solidFill>
              <a:srgbClr val="800000"/>
            </a:solidFill>
          </a:ln>
        </p:spPr>
        <p:txBody>
          <a:bodyPr wrap="none" rtlCol="0">
            <a:spAutoFit/>
          </a:bodyPr>
          <a:lstStyle/>
          <a:p>
            <a:pPr marL="285750" indent="-285750">
              <a:buClr>
                <a:srgbClr val="800000"/>
              </a:buClr>
              <a:buFont typeface="Wingdings" charset="2"/>
              <a:buChar char="q"/>
            </a:pPr>
            <a:r>
              <a:rPr lang="en-US" sz="2400" dirty="0" smtClean="0"/>
              <a:t> What is FLASH?</a:t>
            </a:r>
          </a:p>
          <a:p>
            <a:pPr marL="285750" indent="-285750">
              <a:buClr>
                <a:schemeClr val="bg1">
                  <a:lumMod val="75000"/>
                </a:schemeClr>
              </a:buClr>
              <a:buFont typeface="Wingdings" charset="2"/>
              <a:buChar char="q"/>
            </a:pPr>
            <a:endParaRPr lang="en-US" sz="2400" dirty="0">
              <a:solidFill>
                <a:schemeClr val="bg1">
                  <a:lumMod val="75000"/>
                </a:schemeClr>
              </a:solidFill>
            </a:endParaRPr>
          </a:p>
          <a:p>
            <a:pPr marL="285750" indent="-285750">
              <a:buClr>
                <a:schemeClr val="bg1">
                  <a:lumMod val="75000"/>
                </a:schemeClr>
              </a:buClr>
              <a:buFont typeface="Wingdings" charset="2"/>
              <a:buChar char="q"/>
            </a:pPr>
            <a:r>
              <a:rPr lang="en-US" sz="2400" dirty="0" smtClean="0">
                <a:solidFill>
                  <a:schemeClr val="bg1">
                    <a:lumMod val="75000"/>
                  </a:schemeClr>
                </a:solidFill>
              </a:rPr>
              <a:t> How do I get the code?</a:t>
            </a:r>
          </a:p>
          <a:p>
            <a:pPr marL="285750" indent="-285750">
              <a:buClr>
                <a:schemeClr val="bg1">
                  <a:lumMod val="75000"/>
                </a:schemeClr>
              </a:buClr>
              <a:buFont typeface="Wingdings" charset="2"/>
              <a:buChar char="q"/>
            </a:pPr>
            <a:endParaRPr lang="en-US" sz="2400" dirty="0" smtClean="0">
              <a:solidFill>
                <a:schemeClr val="bg1">
                  <a:lumMod val="75000"/>
                </a:schemeClr>
              </a:solidFill>
            </a:endParaRPr>
          </a:p>
          <a:p>
            <a:pPr marL="285750" indent="-285750">
              <a:buClr>
                <a:schemeClr val="bg1">
                  <a:lumMod val="75000"/>
                </a:schemeClr>
              </a:buClr>
              <a:buFont typeface="Wingdings" charset="2"/>
              <a:buChar char="q"/>
            </a:pPr>
            <a:r>
              <a:rPr lang="en-US" sz="2400" dirty="0" smtClean="0">
                <a:solidFill>
                  <a:schemeClr val="bg1">
                    <a:lumMod val="75000"/>
                  </a:schemeClr>
                </a:solidFill>
              </a:rPr>
              <a:t> How do I “install” it?  </a:t>
            </a:r>
          </a:p>
          <a:p>
            <a:pPr>
              <a:buClr>
                <a:schemeClr val="bg1">
                  <a:lumMod val="75000"/>
                </a:schemeClr>
              </a:buClr>
            </a:pPr>
            <a:endParaRPr lang="en-US" sz="2400" dirty="0">
              <a:solidFill>
                <a:schemeClr val="bg1">
                  <a:lumMod val="75000"/>
                </a:schemeClr>
              </a:solidFill>
            </a:endParaRPr>
          </a:p>
          <a:p>
            <a:pPr marL="285750" indent="-285750">
              <a:buClr>
                <a:schemeClr val="bg1">
                  <a:lumMod val="75000"/>
                </a:schemeClr>
              </a:buClr>
              <a:buFont typeface="Wingdings" charset="2"/>
              <a:buChar char="q"/>
            </a:pPr>
            <a:r>
              <a:rPr lang="en-US" sz="2400" dirty="0" smtClean="0">
                <a:solidFill>
                  <a:schemeClr val="bg1">
                    <a:lumMod val="75000"/>
                  </a:schemeClr>
                </a:solidFill>
              </a:rPr>
              <a:t> What does it do? </a:t>
            </a:r>
            <a:endParaRPr lang="en-US" sz="2400" dirty="0">
              <a:solidFill>
                <a:schemeClr val="bg1">
                  <a:lumMod val="75000"/>
                </a:schemeClr>
              </a:solidFill>
            </a:endParaRPr>
          </a:p>
          <a:p>
            <a:pPr marL="285750" indent="-285750">
              <a:buClr>
                <a:schemeClr val="bg1">
                  <a:lumMod val="75000"/>
                </a:schemeClr>
              </a:buClr>
              <a:buFont typeface="Wingdings" charset="2"/>
              <a:buChar char="q"/>
            </a:pPr>
            <a:endParaRPr lang="en-US" sz="2400" dirty="0" smtClean="0">
              <a:solidFill>
                <a:schemeClr val="bg1">
                  <a:lumMod val="75000"/>
                </a:schemeClr>
              </a:solidFill>
            </a:endParaRPr>
          </a:p>
          <a:p>
            <a:pPr marL="285750" indent="-285750">
              <a:buClr>
                <a:schemeClr val="bg1">
                  <a:lumMod val="75000"/>
                </a:schemeClr>
              </a:buClr>
              <a:buFont typeface="Wingdings" charset="2"/>
              <a:buChar char="q"/>
            </a:pPr>
            <a:r>
              <a:rPr lang="en-US" sz="2400" dirty="0" smtClean="0">
                <a:solidFill>
                  <a:schemeClr val="bg1">
                    <a:lumMod val="75000"/>
                  </a:schemeClr>
                </a:solidFill>
              </a:rPr>
              <a:t> How do I see what it does?</a:t>
            </a:r>
          </a:p>
          <a:p>
            <a:pPr marL="285750" indent="-285750">
              <a:buClr>
                <a:schemeClr val="bg1">
                  <a:lumMod val="75000"/>
                </a:schemeClr>
              </a:buClr>
              <a:buFont typeface="Wingdings" charset="2"/>
              <a:buChar char="q"/>
            </a:pPr>
            <a:endParaRPr lang="en-US" sz="2400" dirty="0">
              <a:solidFill>
                <a:schemeClr val="bg1">
                  <a:lumMod val="75000"/>
                </a:schemeClr>
              </a:solidFill>
            </a:endParaRPr>
          </a:p>
          <a:p>
            <a:pPr marL="285750" indent="-285750">
              <a:buClr>
                <a:schemeClr val="bg1">
                  <a:lumMod val="75000"/>
                </a:schemeClr>
              </a:buClr>
              <a:buFont typeface="Wingdings" charset="2"/>
              <a:buChar char="q"/>
            </a:pPr>
            <a:r>
              <a:rPr lang="en-US" sz="2400" dirty="0" smtClean="0">
                <a:solidFill>
                  <a:schemeClr val="bg1">
                    <a:lumMod val="75000"/>
                  </a:schemeClr>
                </a:solidFill>
              </a:rPr>
              <a:t> How do I simulate my own experiment?</a:t>
            </a:r>
            <a:endParaRPr lang="en-US" sz="2400" dirty="0">
              <a:solidFill>
                <a:schemeClr val="bg1">
                  <a:lumMod val="75000"/>
                </a:schemeClr>
              </a:solidFill>
            </a:endParaRPr>
          </a:p>
        </p:txBody>
      </p:sp>
    </p:spTree>
    <p:extLst>
      <p:ext uri="{BB962C8B-B14F-4D97-AF65-F5344CB8AC3E}">
        <p14:creationId xmlns:p14="http://schemas.microsoft.com/office/powerpoint/2010/main" val="174468050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8" name="Picture 17"/>
          <p:cNvPicPr>
            <a:picLocks noChangeAspect="1"/>
          </p:cNvPicPr>
          <p:nvPr/>
        </p:nvPicPr>
        <p:blipFill>
          <a:blip r:embed="rId2"/>
          <a:stretch>
            <a:fillRect/>
          </a:stretch>
        </p:blipFill>
        <p:spPr>
          <a:xfrm>
            <a:off x="1" y="0"/>
            <a:ext cx="895300" cy="1068861"/>
          </a:xfrm>
          <a:prstGeom prst="rect">
            <a:avLst/>
          </a:prstGeom>
        </p:spPr>
      </p:pic>
      <p:pic>
        <p:nvPicPr>
          <p:cNvPr id="22" name="Picture 21"/>
          <p:cNvPicPr>
            <a:picLocks noChangeAspect="1"/>
          </p:cNvPicPr>
          <p:nvPr/>
        </p:nvPicPr>
        <p:blipFill>
          <a:blip r:embed="rId3"/>
          <a:stretch>
            <a:fillRect/>
          </a:stretch>
        </p:blipFill>
        <p:spPr>
          <a:xfrm>
            <a:off x="0" y="6461729"/>
            <a:ext cx="338955" cy="396181"/>
          </a:xfrm>
          <a:prstGeom prst="rect">
            <a:avLst/>
          </a:prstGeom>
        </p:spPr>
      </p:pic>
      <p:sp>
        <p:nvSpPr>
          <p:cNvPr id="19" name="TextBox 18"/>
          <p:cNvSpPr txBox="1"/>
          <p:nvPr/>
        </p:nvSpPr>
        <p:spPr>
          <a:xfrm>
            <a:off x="2739163" y="-16995"/>
            <a:ext cx="3681554" cy="584776"/>
          </a:xfrm>
          <a:prstGeom prst="rect">
            <a:avLst/>
          </a:prstGeom>
          <a:noFill/>
        </p:spPr>
        <p:txBody>
          <a:bodyPr wrap="none" rtlCol="0">
            <a:spAutoFit/>
          </a:bodyPr>
          <a:lstStyle/>
          <a:p>
            <a:pPr algn="ctr"/>
            <a:r>
              <a:rPr lang="en-US" sz="3200" i="1" dirty="0" smtClean="0"/>
              <a:t>Dependencies (easy)</a:t>
            </a:r>
            <a:endParaRPr lang="en-US" sz="3200" i="1" dirty="0"/>
          </a:p>
        </p:txBody>
      </p:sp>
      <p:pic>
        <p:nvPicPr>
          <p:cNvPr id="17" name="Picture 16"/>
          <p:cNvPicPr>
            <a:picLocks noChangeAspect="1"/>
          </p:cNvPicPr>
          <p:nvPr/>
        </p:nvPicPr>
        <p:blipFill>
          <a:blip r:embed="rId3"/>
          <a:stretch>
            <a:fillRect/>
          </a:stretch>
        </p:blipFill>
        <p:spPr>
          <a:xfrm>
            <a:off x="1080493" y="61088"/>
            <a:ext cx="537923" cy="628741"/>
          </a:xfrm>
          <a:prstGeom prst="rect">
            <a:avLst/>
          </a:prstGeom>
        </p:spPr>
      </p:pic>
      <p:pic>
        <p:nvPicPr>
          <p:cNvPr id="21" name="Picture 20"/>
          <p:cNvPicPr>
            <a:picLocks noChangeAspect="1"/>
          </p:cNvPicPr>
          <p:nvPr/>
        </p:nvPicPr>
        <p:blipFill>
          <a:blip r:embed="rId4"/>
          <a:stretch>
            <a:fillRect/>
          </a:stretch>
        </p:blipFill>
        <p:spPr>
          <a:xfrm>
            <a:off x="8303230" y="0"/>
            <a:ext cx="840770" cy="859455"/>
          </a:xfrm>
          <a:prstGeom prst="rect">
            <a:avLst/>
          </a:prstGeom>
        </p:spPr>
      </p:pic>
      <p:sp>
        <p:nvSpPr>
          <p:cNvPr id="16" name="Rectangle 15"/>
          <p:cNvSpPr/>
          <p:nvPr/>
        </p:nvSpPr>
        <p:spPr>
          <a:xfrm>
            <a:off x="895301" y="1218396"/>
            <a:ext cx="7869767" cy="5632310"/>
          </a:xfrm>
          <a:prstGeom prst="rect">
            <a:avLst/>
          </a:prstGeom>
        </p:spPr>
        <p:txBody>
          <a:bodyPr wrap="square">
            <a:spAutoFit/>
          </a:bodyPr>
          <a:lstStyle/>
          <a:p>
            <a:pPr>
              <a:buClr>
                <a:srgbClr val="800000"/>
              </a:buClr>
              <a:buFont typeface="Wingdings" charset="2"/>
              <a:buChar char="q"/>
            </a:pPr>
            <a:r>
              <a:rPr lang="en-US" sz="2400" dirty="0" smtClean="0">
                <a:cs typeface="Arial"/>
              </a:rPr>
              <a:t> FLASH source code (the tar-ball)</a:t>
            </a:r>
          </a:p>
          <a:p>
            <a:pPr>
              <a:buClr>
                <a:srgbClr val="800000"/>
              </a:buClr>
              <a:buFont typeface="Wingdings" charset="2"/>
              <a:buChar char="q"/>
            </a:pPr>
            <a:endParaRPr lang="en-US" sz="2400" dirty="0" smtClean="0">
              <a:cs typeface="Arial"/>
            </a:endParaRPr>
          </a:p>
          <a:p>
            <a:pPr>
              <a:buClr>
                <a:srgbClr val="800000"/>
              </a:buClr>
              <a:buFont typeface="Wingdings" charset="2"/>
              <a:buChar char="q"/>
            </a:pPr>
            <a:r>
              <a:rPr lang="en-US" sz="2400" dirty="0">
                <a:cs typeface="Arial"/>
              </a:rPr>
              <a:t> </a:t>
            </a:r>
            <a:r>
              <a:rPr lang="en-US" sz="2400" dirty="0" smtClean="0">
                <a:cs typeface="Arial"/>
              </a:rPr>
              <a:t>F90 and C compilers (you probably have them already)</a:t>
            </a:r>
          </a:p>
          <a:p>
            <a:pPr>
              <a:buClr>
                <a:srgbClr val="800000"/>
              </a:buClr>
              <a:buFont typeface="Wingdings" charset="2"/>
              <a:buChar char="q"/>
            </a:pPr>
            <a:endParaRPr lang="en-US" sz="2400" dirty="0">
              <a:cs typeface="Arial"/>
            </a:endParaRPr>
          </a:p>
          <a:p>
            <a:pPr>
              <a:buClr>
                <a:srgbClr val="800000"/>
              </a:buClr>
              <a:buFont typeface="Wingdings" charset="2"/>
              <a:buChar char="q"/>
            </a:pPr>
            <a:r>
              <a:rPr lang="en-US" sz="2400" dirty="0" smtClean="0">
                <a:cs typeface="Arial"/>
              </a:rPr>
              <a:t> The GNU “</a:t>
            </a:r>
            <a:r>
              <a:rPr lang="en-US" sz="2400" dirty="0" err="1" smtClean="0">
                <a:cs typeface="Arial"/>
              </a:rPr>
              <a:t>gmake</a:t>
            </a:r>
            <a:r>
              <a:rPr lang="en-US" sz="2400" dirty="0" smtClean="0">
                <a:cs typeface="Arial"/>
              </a:rPr>
              <a:t>” utility (could have the alias “make”)</a:t>
            </a:r>
          </a:p>
          <a:p>
            <a:pPr>
              <a:buClr>
                <a:srgbClr val="800000"/>
              </a:buClr>
              <a:buFont typeface="Wingdings" charset="2"/>
              <a:buChar char="q"/>
            </a:pPr>
            <a:endParaRPr lang="en-US" sz="2400" dirty="0">
              <a:cs typeface="Arial"/>
            </a:endParaRPr>
          </a:p>
          <a:p>
            <a:pPr>
              <a:buClr>
                <a:srgbClr val="800000"/>
              </a:buClr>
              <a:buFont typeface="Wingdings" charset="2"/>
              <a:buChar char="q"/>
            </a:pPr>
            <a:r>
              <a:rPr lang="en-US" sz="2400" dirty="0" smtClean="0">
                <a:cs typeface="Arial"/>
              </a:rPr>
              <a:t> </a:t>
            </a:r>
            <a:r>
              <a:rPr lang="en-US" sz="2400" dirty="0" err="1" smtClean="0">
                <a:cs typeface="Arial"/>
              </a:rPr>
              <a:t>VisIt</a:t>
            </a:r>
            <a:r>
              <a:rPr lang="en-US" sz="2400" dirty="0" smtClean="0">
                <a:cs typeface="Arial"/>
              </a:rPr>
              <a:t>, software for data visualization (</a:t>
            </a:r>
            <a:r>
              <a:rPr lang="en-US" sz="2400" dirty="0" err="1" smtClean="0"/>
              <a:t>visit.llnl.gov</a:t>
            </a:r>
            <a:r>
              <a:rPr lang="en-US" sz="2400" dirty="0" smtClean="0">
                <a:cs typeface="Arial"/>
              </a:rPr>
              <a:t>) </a:t>
            </a:r>
          </a:p>
          <a:p>
            <a:pPr>
              <a:buClr>
                <a:srgbClr val="800000"/>
              </a:buClr>
              <a:buFont typeface="Wingdings" charset="2"/>
              <a:buChar char="q"/>
            </a:pPr>
            <a:endParaRPr lang="en-US" sz="2400" dirty="0" smtClean="0">
              <a:cs typeface="Arial"/>
            </a:endParaRPr>
          </a:p>
          <a:p>
            <a:pPr>
              <a:buClr>
                <a:srgbClr val="800000"/>
              </a:buClr>
              <a:buFont typeface="Wingdings" charset="2"/>
              <a:buChar char="q"/>
            </a:pPr>
            <a:r>
              <a:rPr lang="en-US" sz="2400" dirty="0" smtClean="0">
                <a:cs typeface="Arial"/>
              </a:rPr>
              <a:t> MPI library for multi-core (MPICH, Open MPI) and </a:t>
            </a:r>
          </a:p>
          <a:p>
            <a:pPr>
              <a:buClr>
                <a:srgbClr val="800000"/>
              </a:buClr>
            </a:pPr>
            <a:r>
              <a:rPr lang="en-US" sz="2400" dirty="0">
                <a:cs typeface="Arial"/>
              </a:rPr>
              <a:t> </a:t>
            </a:r>
            <a:r>
              <a:rPr lang="en-US" sz="2400" dirty="0" smtClean="0">
                <a:cs typeface="Arial"/>
              </a:rPr>
              <a:t>    </a:t>
            </a:r>
            <a:r>
              <a:rPr lang="en-US" sz="2400" dirty="0" err="1" smtClean="0">
                <a:cs typeface="Arial"/>
              </a:rPr>
              <a:t>OpenMP</a:t>
            </a:r>
            <a:r>
              <a:rPr lang="en-US" sz="2400" dirty="0" smtClean="0">
                <a:cs typeface="Arial"/>
              </a:rPr>
              <a:t> for threading (you may have them already)</a:t>
            </a:r>
          </a:p>
          <a:p>
            <a:pPr>
              <a:buClr>
                <a:srgbClr val="800000"/>
              </a:buClr>
            </a:pPr>
            <a:endParaRPr lang="en-US" sz="2400" dirty="0">
              <a:cs typeface="Arial"/>
            </a:endParaRPr>
          </a:p>
          <a:p>
            <a:pPr>
              <a:buClr>
                <a:srgbClr val="800000"/>
              </a:buClr>
              <a:buFont typeface="Wingdings" charset="2"/>
              <a:buChar char="q"/>
            </a:pPr>
            <a:r>
              <a:rPr lang="en-US" sz="2400" dirty="0">
                <a:cs typeface="Arial"/>
              </a:rPr>
              <a:t> </a:t>
            </a:r>
            <a:r>
              <a:rPr lang="en-US" sz="2400" dirty="0" smtClean="0">
                <a:cs typeface="Arial"/>
              </a:rPr>
              <a:t>Python (you probably have it, or you can get it from  </a:t>
            </a:r>
          </a:p>
          <a:p>
            <a:pPr>
              <a:buClr>
                <a:srgbClr val="800000"/>
              </a:buClr>
            </a:pPr>
            <a:r>
              <a:rPr lang="en-US" sz="2400" dirty="0" smtClean="0">
                <a:cs typeface="Arial"/>
              </a:rPr>
              <a:t>     </a:t>
            </a:r>
            <a:r>
              <a:rPr lang="en-US" sz="2400" dirty="0" err="1" smtClean="0">
                <a:cs typeface="Arial"/>
              </a:rPr>
              <a:t>python.org</a:t>
            </a:r>
            <a:r>
              <a:rPr lang="en-US" sz="2400" dirty="0" smtClean="0">
                <a:cs typeface="Arial"/>
              </a:rPr>
              <a:t>)</a:t>
            </a:r>
          </a:p>
          <a:p>
            <a:pPr>
              <a:buClr>
                <a:srgbClr val="800000"/>
              </a:buClr>
            </a:pPr>
            <a:endParaRPr lang="en-US" sz="2400" dirty="0" smtClean="0">
              <a:cs typeface="Arial"/>
            </a:endParaRPr>
          </a:p>
          <a:p>
            <a:pPr>
              <a:buClr>
                <a:srgbClr val="800000"/>
              </a:buClr>
            </a:pPr>
            <a:endParaRPr lang="en-US" sz="2400" dirty="0">
              <a:cs typeface="Arial"/>
            </a:endParaRPr>
          </a:p>
        </p:txBody>
      </p:sp>
    </p:spTree>
    <p:extLst>
      <p:ext uri="{BB962C8B-B14F-4D97-AF65-F5344CB8AC3E}">
        <p14:creationId xmlns:p14="http://schemas.microsoft.com/office/powerpoint/2010/main" val="423945907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8" name="Picture 17"/>
          <p:cNvPicPr>
            <a:picLocks noChangeAspect="1"/>
          </p:cNvPicPr>
          <p:nvPr/>
        </p:nvPicPr>
        <p:blipFill>
          <a:blip r:embed="rId2"/>
          <a:stretch>
            <a:fillRect/>
          </a:stretch>
        </p:blipFill>
        <p:spPr>
          <a:xfrm>
            <a:off x="1" y="0"/>
            <a:ext cx="895300" cy="1068861"/>
          </a:xfrm>
          <a:prstGeom prst="rect">
            <a:avLst/>
          </a:prstGeom>
        </p:spPr>
      </p:pic>
      <p:pic>
        <p:nvPicPr>
          <p:cNvPr id="22" name="Picture 21"/>
          <p:cNvPicPr>
            <a:picLocks noChangeAspect="1"/>
          </p:cNvPicPr>
          <p:nvPr/>
        </p:nvPicPr>
        <p:blipFill>
          <a:blip r:embed="rId3"/>
          <a:stretch>
            <a:fillRect/>
          </a:stretch>
        </p:blipFill>
        <p:spPr>
          <a:xfrm>
            <a:off x="0" y="6461729"/>
            <a:ext cx="338955" cy="396181"/>
          </a:xfrm>
          <a:prstGeom prst="rect">
            <a:avLst/>
          </a:prstGeom>
        </p:spPr>
      </p:pic>
      <p:sp>
        <p:nvSpPr>
          <p:cNvPr id="19" name="TextBox 18"/>
          <p:cNvSpPr txBox="1"/>
          <p:nvPr/>
        </p:nvSpPr>
        <p:spPr>
          <a:xfrm>
            <a:off x="2068110" y="-16995"/>
            <a:ext cx="5023668" cy="584776"/>
          </a:xfrm>
          <a:prstGeom prst="rect">
            <a:avLst/>
          </a:prstGeom>
          <a:noFill/>
        </p:spPr>
        <p:txBody>
          <a:bodyPr wrap="none" rtlCol="0">
            <a:spAutoFit/>
          </a:bodyPr>
          <a:lstStyle/>
          <a:p>
            <a:pPr algn="ctr"/>
            <a:r>
              <a:rPr lang="en-US" sz="3200" i="1" dirty="0" smtClean="0"/>
              <a:t>Dependencies (a bit trickier)</a:t>
            </a:r>
            <a:endParaRPr lang="en-US" sz="3200" i="1" dirty="0"/>
          </a:p>
        </p:txBody>
      </p:sp>
      <p:pic>
        <p:nvPicPr>
          <p:cNvPr id="17" name="Picture 16"/>
          <p:cNvPicPr>
            <a:picLocks noChangeAspect="1"/>
          </p:cNvPicPr>
          <p:nvPr/>
        </p:nvPicPr>
        <p:blipFill>
          <a:blip r:embed="rId3"/>
          <a:stretch>
            <a:fillRect/>
          </a:stretch>
        </p:blipFill>
        <p:spPr>
          <a:xfrm>
            <a:off x="1080493" y="61088"/>
            <a:ext cx="537923" cy="628741"/>
          </a:xfrm>
          <a:prstGeom prst="rect">
            <a:avLst/>
          </a:prstGeom>
        </p:spPr>
      </p:pic>
      <p:pic>
        <p:nvPicPr>
          <p:cNvPr id="21" name="Picture 20"/>
          <p:cNvPicPr>
            <a:picLocks noChangeAspect="1"/>
          </p:cNvPicPr>
          <p:nvPr/>
        </p:nvPicPr>
        <p:blipFill>
          <a:blip r:embed="rId4"/>
          <a:stretch>
            <a:fillRect/>
          </a:stretch>
        </p:blipFill>
        <p:spPr>
          <a:xfrm>
            <a:off x="8303230" y="0"/>
            <a:ext cx="840770" cy="859455"/>
          </a:xfrm>
          <a:prstGeom prst="rect">
            <a:avLst/>
          </a:prstGeom>
        </p:spPr>
      </p:pic>
      <p:sp>
        <p:nvSpPr>
          <p:cNvPr id="16" name="Rectangle 15"/>
          <p:cNvSpPr/>
          <p:nvPr/>
        </p:nvSpPr>
        <p:spPr>
          <a:xfrm>
            <a:off x="895301" y="1218396"/>
            <a:ext cx="7869767" cy="4154983"/>
          </a:xfrm>
          <a:prstGeom prst="rect">
            <a:avLst/>
          </a:prstGeom>
        </p:spPr>
        <p:txBody>
          <a:bodyPr wrap="square">
            <a:spAutoFit/>
          </a:bodyPr>
          <a:lstStyle/>
          <a:p>
            <a:pPr>
              <a:buClr>
                <a:srgbClr val="800000"/>
              </a:buClr>
              <a:buFont typeface="Wingdings" charset="2"/>
              <a:buChar char="q"/>
            </a:pPr>
            <a:r>
              <a:rPr lang="en-US" sz="2400" dirty="0" smtClean="0">
                <a:cs typeface="Arial"/>
              </a:rPr>
              <a:t> HDF5, a library used by FLASH for I/O</a:t>
            </a:r>
          </a:p>
          <a:p>
            <a:pPr>
              <a:buClr>
                <a:srgbClr val="800000"/>
              </a:buClr>
            </a:pPr>
            <a:r>
              <a:rPr lang="en-US" sz="2400" dirty="0">
                <a:cs typeface="Arial"/>
                <a:hlinkClick r:id="rId5"/>
              </a:rPr>
              <a:t>http://www.hdfgroup.org/downloads/</a:t>
            </a:r>
            <a:r>
              <a:rPr lang="en-US" sz="2400" dirty="0" smtClean="0">
                <a:cs typeface="Arial"/>
                <a:hlinkClick r:id="rId5"/>
              </a:rPr>
              <a:t>index.html</a:t>
            </a:r>
            <a:r>
              <a:rPr lang="en-US" sz="2400" dirty="0" smtClean="0">
                <a:cs typeface="Arial"/>
              </a:rPr>
              <a:t> </a:t>
            </a:r>
          </a:p>
          <a:p>
            <a:pPr>
              <a:buClr>
                <a:srgbClr val="800000"/>
              </a:buClr>
            </a:pPr>
            <a:endParaRPr lang="en-US" sz="2400" dirty="0">
              <a:cs typeface="Arial"/>
            </a:endParaRPr>
          </a:p>
          <a:p>
            <a:pPr>
              <a:buClr>
                <a:srgbClr val="800000"/>
              </a:buClr>
            </a:pPr>
            <a:endParaRPr lang="en-US" sz="2400" dirty="0" smtClean="0">
              <a:cs typeface="Arial"/>
            </a:endParaRPr>
          </a:p>
          <a:p>
            <a:pPr>
              <a:buClr>
                <a:srgbClr val="800000"/>
              </a:buClr>
              <a:buFont typeface="Wingdings" charset="2"/>
              <a:buChar char="q"/>
            </a:pPr>
            <a:r>
              <a:rPr lang="en-US" sz="2400" dirty="0" smtClean="0">
                <a:cs typeface="Arial"/>
              </a:rPr>
              <a:t> HYPRE, </a:t>
            </a:r>
            <a:r>
              <a:rPr lang="en-US" sz="2400" dirty="0"/>
              <a:t>a </a:t>
            </a:r>
            <a:r>
              <a:rPr lang="en-US" sz="2400" dirty="0" smtClean="0"/>
              <a:t>library </a:t>
            </a:r>
            <a:r>
              <a:rPr lang="en-US" sz="2400" dirty="0"/>
              <a:t>of </a:t>
            </a:r>
            <a:r>
              <a:rPr lang="en-US" sz="2400" dirty="0" err="1" smtClean="0"/>
              <a:t>preconditioners</a:t>
            </a:r>
            <a:r>
              <a:rPr lang="en-US" sz="2400" dirty="0" smtClean="0"/>
              <a:t> </a:t>
            </a:r>
            <a:r>
              <a:rPr lang="en-US" sz="2400" dirty="0"/>
              <a:t>and solvers for the solution of large, sparse linear systems of </a:t>
            </a:r>
            <a:r>
              <a:rPr lang="en-US" sz="2400" dirty="0" smtClean="0"/>
              <a:t>equations, used by FLASH in MG-RD and parabolic </a:t>
            </a:r>
            <a:r>
              <a:rPr lang="en-US" sz="2400" dirty="0"/>
              <a:t>solves. </a:t>
            </a:r>
            <a:r>
              <a:rPr lang="en-US" sz="2400" dirty="0">
                <a:hlinkClick r:id="rId6"/>
              </a:rPr>
              <a:t>http://computation.llnl.gov/casc/hypre/</a:t>
            </a:r>
            <a:r>
              <a:rPr lang="en-US" sz="2400" dirty="0" smtClean="0">
                <a:hlinkClick r:id="rId6"/>
              </a:rPr>
              <a:t>software.html</a:t>
            </a:r>
            <a:r>
              <a:rPr lang="en-US" sz="2400" dirty="0" smtClean="0"/>
              <a:t> </a:t>
            </a:r>
          </a:p>
          <a:p>
            <a:pPr>
              <a:buClr>
                <a:srgbClr val="800000"/>
              </a:buClr>
              <a:buFont typeface="Wingdings" charset="2"/>
              <a:buChar char="q"/>
            </a:pPr>
            <a:endParaRPr lang="en-US" sz="2400" dirty="0">
              <a:cs typeface="Arial"/>
            </a:endParaRPr>
          </a:p>
          <a:p>
            <a:pPr>
              <a:buClr>
                <a:srgbClr val="800000"/>
              </a:buClr>
            </a:pPr>
            <a:endParaRPr lang="en-US" sz="2400" u="sng" dirty="0" smtClean="0">
              <a:cs typeface="Arial"/>
            </a:endParaRPr>
          </a:p>
          <a:p>
            <a:pPr>
              <a:buClr>
                <a:srgbClr val="800000"/>
              </a:buClr>
            </a:pPr>
            <a:r>
              <a:rPr lang="en-US" sz="2400" i="1" u="sng" dirty="0" smtClean="0">
                <a:cs typeface="Arial"/>
              </a:rPr>
              <a:t>These will need to be compiled on your machine</a:t>
            </a:r>
          </a:p>
        </p:txBody>
      </p:sp>
    </p:spTree>
    <p:extLst>
      <p:ext uri="{BB962C8B-B14F-4D97-AF65-F5344CB8AC3E}">
        <p14:creationId xmlns:p14="http://schemas.microsoft.com/office/powerpoint/2010/main" val="239456765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8" name="Picture 17"/>
          <p:cNvPicPr>
            <a:picLocks noChangeAspect="1"/>
          </p:cNvPicPr>
          <p:nvPr/>
        </p:nvPicPr>
        <p:blipFill>
          <a:blip r:embed="rId2"/>
          <a:stretch>
            <a:fillRect/>
          </a:stretch>
        </p:blipFill>
        <p:spPr>
          <a:xfrm>
            <a:off x="1" y="0"/>
            <a:ext cx="895300" cy="1068861"/>
          </a:xfrm>
          <a:prstGeom prst="rect">
            <a:avLst/>
          </a:prstGeom>
        </p:spPr>
      </p:pic>
      <p:pic>
        <p:nvPicPr>
          <p:cNvPr id="22" name="Picture 21"/>
          <p:cNvPicPr>
            <a:picLocks noChangeAspect="1"/>
          </p:cNvPicPr>
          <p:nvPr/>
        </p:nvPicPr>
        <p:blipFill>
          <a:blip r:embed="rId3"/>
          <a:stretch>
            <a:fillRect/>
          </a:stretch>
        </p:blipFill>
        <p:spPr>
          <a:xfrm>
            <a:off x="0" y="6461729"/>
            <a:ext cx="338955" cy="396181"/>
          </a:xfrm>
          <a:prstGeom prst="rect">
            <a:avLst/>
          </a:prstGeom>
        </p:spPr>
      </p:pic>
      <p:sp>
        <p:nvSpPr>
          <p:cNvPr id="19" name="TextBox 18"/>
          <p:cNvSpPr txBox="1"/>
          <p:nvPr/>
        </p:nvSpPr>
        <p:spPr>
          <a:xfrm>
            <a:off x="2921012" y="-16995"/>
            <a:ext cx="3317873" cy="584776"/>
          </a:xfrm>
          <a:prstGeom prst="rect">
            <a:avLst/>
          </a:prstGeom>
          <a:noFill/>
        </p:spPr>
        <p:txBody>
          <a:bodyPr wrap="none" rtlCol="0">
            <a:spAutoFit/>
          </a:bodyPr>
          <a:lstStyle/>
          <a:p>
            <a:pPr algn="ctr"/>
            <a:r>
              <a:rPr lang="en-US" sz="3200" i="1" dirty="0" smtClean="0"/>
              <a:t>Unwrap our boxes</a:t>
            </a:r>
            <a:endParaRPr lang="en-US" sz="3200" i="1" dirty="0"/>
          </a:p>
        </p:txBody>
      </p:sp>
      <p:pic>
        <p:nvPicPr>
          <p:cNvPr id="17" name="Picture 16"/>
          <p:cNvPicPr>
            <a:picLocks noChangeAspect="1"/>
          </p:cNvPicPr>
          <p:nvPr/>
        </p:nvPicPr>
        <p:blipFill>
          <a:blip r:embed="rId3"/>
          <a:stretch>
            <a:fillRect/>
          </a:stretch>
        </p:blipFill>
        <p:spPr>
          <a:xfrm>
            <a:off x="1080493" y="61088"/>
            <a:ext cx="537923" cy="628741"/>
          </a:xfrm>
          <a:prstGeom prst="rect">
            <a:avLst/>
          </a:prstGeom>
        </p:spPr>
      </p:pic>
      <p:pic>
        <p:nvPicPr>
          <p:cNvPr id="21" name="Picture 20"/>
          <p:cNvPicPr>
            <a:picLocks noChangeAspect="1"/>
          </p:cNvPicPr>
          <p:nvPr/>
        </p:nvPicPr>
        <p:blipFill>
          <a:blip r:embed="rId4"/>
          <a:stretch>
            <a:fillRect/>
          </a:stretch>
        </p:blipFill>
        <p:spPr>
          <a:xfrm>
            <a:off x="8303230" y="0"/>
            <a:ext cx="840770" cy="859455"/>
          </a:xfrm>
          <a:prstGeom prst="rect">
            <a:avLst/>
          </a:prstGeom>
        </p:spPr>
      </p:pic>
      <p:sp>
        <p:nvSpPr>
          <p:cNvPr id="16" name="Rectangle 15"/>
          <p:cNvSpPr/>
          <p:nvPr/>
        </p:nvSpPr>
        <p:spPr>
          <a:xfrm>
            <a:off x="895301" y="1218396"/>
            <a:ext cx="7869767" cy="4216539"/>
          </a:xfrm>
          <a:prstGeom prst="rect">
            <a:avLst/>
          </a:prstGeom>
        </p:spPr>
        <p:txBody>
          <a:bodyPr wrap="square">
            <a:spAutoFit/>
          </a:bodyPr>
          <a:lstStyle/>
          <a:p>
            <a:pPr>
              <a:buClr>
                <a:srgbClr val="800000"/>
              </a:buClr>
              <a:buFont typeface="Wingdings" charset="2"/>
              <a:buChar char="q"/>
            </a:pPr>
            <a:r>
              <a:rPr lang="en-US" sz="2400" dirty="0" smtClean="0">
                <a:cs typeface="Arial"/>
              </a:rPr>
              <a:t> Create a work directory using the terminal:</a:t>
            </a:r>
            <a:endParaRPr lang="en-US" sz="2000" dirty="0" smtClean="0">
              <a:latin typeface="American Typewriter"/>
              <a:cs typeface="American Typewriter"/>
            </a:endParaRPr>
          </a:p>
          <a:p>
            <a:pPr>
              <a:buClr>
                <a:srgbClr val="800000"/>
              </a:buClr>
            </a:pPr>
            <a:r>
              <a:rPr lang="en-US" sz="1600" dirty="0" smtClean="0">
                <a:latin typeface="American Typewriter"/>
                <a:cs typeface="American Typewriter"/>
              </a:rPr>
              <a:t>&gt; </a:t>
            </a:r>
            <a:r>
              <a:rPr lang="en-US" sz="1600" dirty="0" err="1" smtClean="0">
                <a:latin typeface="American Typewriter"/>
                <a:cs typeface="American Typewriter"/>
              </a:rPr>
              <a:t>mkdir</a:t>
            </a:r>
            <a:r>
              <a:rPr lang="en-US" sz="1600" dirty="0" smtClean="0">
                <a:latin typeface="American Typewriter"/>
                <a:cs typeface="American Typewriter"/>
              </a:rPr>
              <a:t>  </a:t>
            </a:r>
            <a:r>
              <a:rPr lang="en-US" sz="1600" dirty="0" err="1" smtClean="0">
                <a:latin typeface="American Typewriter"/>
                <a:cs typeface="American Typewriter"/>
              </a:rPr>
              <a:t>WorkDirectory</a:t>
            </a:r>
            <a:endParaRPr lang="en-US" sz="1600" dirty="0">
              <a:latin typeface="American Typewriter"/>
              <a:cs typeface="American Typewriter"/>
            </a:endParaRPr>
          </a:p>
          <a:p>
            <a:pPr>
              <a:buClr>
                <a:srgbClr val="800000"/>
              </a:buClr>
            </a:pPr>
            <a:r>
              <a:rPr lang="en-US" sz="2400" dirty="0" smtClean="0">
                <a:cs typeface="Arial"/>
              </a:rPr>
              <a:t> </a:t>
            </a:r>
          </a:p>
          <a:p>
            <a:pPr>
              <a:buClr>
                <a:srgbClr val="800000"/>
              </a:buClr>
              <a:buFont typeface="Wingdings" charset="2"/>
              <a:buChar char="q"/>
            </a:pPr>
            <a:r>
              <a:rPr lang="en-US" sz="2400" dirty="0" smtClean="0">
                <a:cs typeface="Arial"/>
              </a:rPr>
              <a:t> </a:t>
            </a:r>
            <a:r>
              <a:rPr lang="en-US" sz="2400" dirty="0" err="1" smtClean="0">
                <a:cs typeface="Arial"/>
              </a:rPr>
              <a:t>Untar</a:t>
            </a:r>
            <a:r>
              <a:rPr lang="en-US" sz="2400" dirty="0" smtClean="0">
                <a:cs typeface="Arial"/>
              </a:rPr>
              <a:t> FLASH: </a:t>
            </a:r>
          </a:p>
          <a:p>
            <a:pPr>
              <a:buClr>
                <a:srgbClr val="800000"/>
              </a:buClr>
            </a:pPr>
            <a:r>
              <a:rPr lang="en-US" sz="1600" dirty="0" smtClean="0">
                <a:latin typeface="American Typewriter"/>
                <a:cs typeface="American Typewriter"/>
              </a:rPr>
              <a:t>&gt; </a:t>
            </a:r>
            <a:r>
              <a:rPr lang="en-US" sz="1600" dirty="0" err="1" smtClean="0">
                <a:latin typeface="American Typewriter"/>
                <a:cs typeface="American Typewriter"/>
              </a:rPr>
              <a:t>cp</a:t>
            </a:r>
            <a:r>
              <a:rPr lang="en-US" sz="1600" dirty="0" smtClean="0">
                <a:latin typeface="American Typewriter"/>
                <a:cs typeface="American Typewriter"/>
              </a:rPr>
              <a:t>  Downloads/</a:t>
            </a:r>
            <a:r>
              <a:rPr lang="en-US" sz="1600" dirty="0" err="1" smtClean="0">
                <a:latin typeface="American Typewriter"/>
                <a:cs typeface="American Typewriter"/>
              </a:rPr>
              <a:t>FLASH.XX.tar</a:t>
            </a:r>
            <a:r>
              <a:rPr lang="en-US" sz="1600" dirty="0" smtClean="0">
                <a:latin typeface="American Typewriter"/>
                <a:cs typeface="American Typewriter"/>
              </a:rPr>
              <a:t>  ./</a:t>
            </a:r>
            <a:r>
              <a:rPr lang="en-US" sz="1600" dirty="0" err="1" smtClean="0">
                <a:latin typeface="American Typewriter"/>
                <a:cs typeface="American Typewriter"/>
              </a:rPr>
              <a:t>WorkDirectory</a:t>
            </a:r>
            <a:r>
              <a:rPr lang="en-US" sz="1600" dirty="0" smtClean="0">
                <a:latin typeface="American Typewriter"/>
                <a:cs typeface="American Typewriter"/>
              </a:rPr>
              <a:t>/</a:t>
            </a:r>
          </a:p>
          <a:p>
            <a:pPr>
              <a:buClr>
                <a:srgbClr val="800000"/>
              </a:buClr>
            </a:pPr>
            <a:r>
              <a:rPr lang="en-US" sz="1600" dirty="0" smtClean="0">
                <a:latin typeface="American Typewriter"/>
                <a:cs typeface="American Typewriter"/>
              </a:rPr>
              <a:t>&gt; cd  </a:t>
            </a:r>
            <a:r>
              <a:rPr lang="en-US" sz="1600" dirty="0" err="1" smtClean="0">
                <a:latin typeface="American Typewriter"/>
                <a:cs typeface="American Typewriter"/>
              </a:rPr>
              <a:t>WorkDirectory</a:t>
            </a:r>
            <a:endParaRPr lang="en-US" sz="1600" dirty="0" smtClean="0">
              <a:latin typeface="American Typewriter"/>
              <a:cs typeface="American Typewriter"/>
            </a:endParaRPr>
          </a:p>
          <a:p>
            <a:pPr>
              <a:buClr>
                <a:srgbClr val="800000"/>
              </a:buClr>
            </a:pPr>
            <a:r>
              <a:rPr lang="en-US" sz="1600" dirty="0" smtClean="0">
                <a:latin typeface="American Typewriter"/>
                <a:cs typeface="American Typewriter"/>
              </a:rPr>
              <a:t>&gt; tar  </a:t>
            </a:r>
            <a:r>
              <a:rPr lang="en-US" sz="1600" dirty="0" err="1" smtClean="0">
                <a:latin typeface="American Typewriter"/>
                <a:cs typeface="American Typewriter"/>
              </a:rPr>
              <a:t>zvf</a:t>
            </a:r>
            <a:r>
              <a:rPr lang="en-US" sz="1600" dirty="0" smtClean="0">
                <a:latin typeface="American Typewriter"/>
                <a:cs typeface="American Typewriter"/>
              </a:rPr>
              <a:t>  </a:t>
            </a:r>
            <a:r>
              <a:rPr lang="en-US" sz="1600" dirty="0" err="1" smtClean="0">
                <a:latin typeface="American Typewriter"/>
                <a:cs typeface="American Typewriter"/>
              </a:rPr>
              <a:t>FLASH.XX.tar</a:t>
            </a:r>
            <a:endParaRPr lang="en-US" sz="1600" dirty="0">
              <a:latin typeface="American Typewriter"/>
              <a:cs typeface="American Typewriter"/>
            </a:endParaRPr>
          </a:p>
          <a:p>
            <a:pPr>
              <a:buClr>
                <a:srgbClr val="800000"/>
              </a:buClr>
            </a:pPr>
            <a:r>
              <a:rPr lang="en-US" sz="2000" dirty="0" smtClean="0">
                <a:latin typeface="American Typewriter"/>
                <a:cs typeface="American Typewriter"/>
              </a:rPr>
              <a:t> </a:t>
            </a:r>
          </a:p>
          <a:p>
            <a:pPr>
              <a:buClr>
                <a:srgbClr val="800000"/>
              </a:buClr>
              <a:buFont typeface="Wingdings" charset="2"/>
              <a:buChar char="q"/>
            </a:pPr>
            <a:r>
              <a:rPr lang="en-US" sz="2400" dirty="0" smtClean="0">
                <a:cs typeface="Arial"/>
              </a:rPr>
              <a:t> Do the same for HYPRE and HDF5 tar-balls, e.g.:</a:t>
            </a:r>
          </a:p>
          <a:p>
            <a:pPr>
              <a:buClr>
                <a:srgbClr val="800000"/>
              </a:buClr>
            </a:pPr>
            <a:r>
              <a:rPr lang="en-US" sz="1600" dirty="0" smtClean="0">
                <a:latin typeface="American Typewriter"/>
                <a:cs typeface="American Typewriter"/>
              </a:rPr>
              <a:t>&gt; cd .. </a:t>
            </a:r>
          </a:p>
          <a:p>
            <a:pPr>
              <a:buClr>
                <a:srgbClr val="800000"/>
              </a:buClr>
            </a:pPr>
            <a:r>
              <a:rPr lang="en-US" sz="1600" dirty="0" smtClean="0">
                <a:latin typeface="American Typewriter"/>
                <a:cs typeface="American Typewriter"/>
              </a:rPr>
              <a:t>&gt; </a:t>
            </a:r>
            <a:r>
              <a:rPr lang="en-US" sz="1600" dirty="0" err="1">
                <a:latin typeface="American Typewriter"/>
                <a:cs typeface="American Typewriter"/>
              </a:rPr>
              <a:t>cp</a:t>
            </a:r>
            <a:r>
              <a:rPr lang="en-US" sz="1600" dirty="0">
                <a:latin typeface="American Typewriter"/>
                <a:cs typeface="American Typewriter"/>
              </a:rPr>
              <a:t>  Downloads/hdf5-1.8.10-patch1.</a:t>
            </a:r>
            <a:r>
              <a:rPr lang="en-US" sz="1600" dirty="0" smtClean="0">
                <a:latin typeface="American Typewriter"/>
                <a:cs typeface="American Typewriter"/>
              </a:rPr>
              <a:t>tar.gz  </a:t>
            </a:r>
            <a:r>
              <a:rPr lang="en-US" sz="1600" dirty="0">
                <a:latin typeface="American Typewriter"/>
                <a:cs typeface="American Typewriter"/>
              </a:rPr>
              <a:t>./</a:t>
            </a:r>
            <a:r>
              <a:rPr lang="en-US" sz="1600" dirty="0" err="1">
                <a:latin typeface="American Typewriter"/>
                <a:cs typeface="American Typewriter"/>
              </a:rPr>
              <a:t>WorkDirectory</a:t>
            </a:r>
            <a:r>
              <a:rPr lang="en-US" sz="1600" dirty="0">
                <a:latin typeface="American Typewriter"/>
                <a:cs typeface="American Typewriter"/>
              </a:rPr>
              <a:t>/</a:t>
            </a:r>
          </a:p>
          <a:p>
            <a:pPr>
              <a:buClr>
                <a:srgbClr val="800000"/>
              </a:buClr>
            </a:pPr>
            <a:r>
              <a:rPr lang="en-US" sz="1600" dirty="0">
                <a:latin typeface="American Typewriter"/>
                <a:cs typeface="American Typewriter"/>
              </a:rPr>
              <a:t>&gt; cd  </a:t>
            </a:r>
            <a:r>
              <a:rPr lang="en-US" sz="1600" dirty="0" err="1">
                <a:latin typeface="American Typewriter"/>
                <a:cs typeface="American Typewriter"/>
              </a:rPr>
              <a:t>WorkDirectory</a:t>
            </a:r>
            <a:endParaRPr lang="en-US" sz="1600" dirty="0">
              <a:latin typeface="American Typewriter"/>
              <a:cs typeface="American Typewriter"/>
            </a:endParaRPr>
          </a:p>
          <a:p>
            <a:pPr>
              <a:buClr>
                <a:srgbClr val="800000"/>
              </a:buClr>
            </a:pPr>
            <a:r>
              <a:rPr lang="en-US" sz="1600" dirty="0" smtClean="0">
                <a:latin typeface="American Typewriter"/>
                <a:cs typeface="American Typewriter"/>
              </a:rPr>
              <a:t>&gt; tar  </a:t>
            </a:r>
            <a:r>
              <a:rPr lang="en-US" sz="1600" dirty="0" err="1" smtClean="0">
                <a:latin typeface="American Typewriter"/>
                <a:cs typeface="American Typewriter"/>
              </a:rPr>
              <a:t>xzvf</a:t>
            </a:r>
            <a:r>
              <a:rPr lang="en-US" sz="1600" dirty="0">
                <a:latin typeface="American Typewriter"/>
                <a:cs typeface="American Typewriter"/>
              </a:rPr>
              <a:t>  hdf5-1.8.10-patch1.tar.gz</a:t>
            </a:r>
            <a:endParaRPr lang="en-US" sz="1600" dirty="0" smtClean="0">
              <a:cs typeface="Arial"/>
            </a:endParaRPr>
          </a:p>
          <a:p>
            <a:pPr>
              <a:buClr>
                <a:srgbClr val="800000"/>
              </a:buClr>
            </a:pPr>
            <a:endParaRPr lang="en-US" sz="2400" u="sng" dirty="0" smtClean="0">
              <a:cs typeface="Arial"/>
            </a:endParaRPr>
          </a:p>
        </p:txBody>
      </p:sp>
    </p:spTree>
    <p:extLst>
      <p:ext uri="{BB962C8B-B14F-4D97-AF65-F5344CB8AC3E}">
        <p14:creationId xmlns:p14="http://schemas.microsoft.com/office/powerpoint/2010/main" val="236721608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8" name="Picture 17"/>
          <p:cNvPicPr>
            <a:picLocks noChangeAspect="1"/>
          </p:cNvPicPr>
          <p:nvPr/>
        </p:nvPicPr>
        <p:blipFill>
          <a:blip r:embed="rId2"/>
          <a:stretch>
            <a:fillRect/>
          </a:stretch>
        </p:blipFill>
        <p:spPr>
          <a:xfrm>
            <a:off x="1" y="0"/>
            <a:ext cx="895300" cy="1068861"/>
          </a:xfrm>
          <a:prstGeom prst="rect">
            <a:avLst/>
          </a:prstGeom>
        </p:spPr>
      </p:pic>
      <p:pic>
        <p:nvPicPr>
          <p:cNvPr id="22" name="Picture 21"/>
          <p:cNvPicPr>
            <a:picLocks noChangeAspect="1"/>
          </p:cNvPicPr>
          <p:nvPr/>
        </p:nvPicPr>
        <p:blipFill>
          <a:blip r:embed="rId3"/>
          <a:stretch>
            <a:fillRect/>
          </a:stretch>
        </p:blipFill>
        <p:spPr>
          <a:xfrm>
            <a:off x="0" y="6461729"/>
            <a:ext cx="338955" cy="396181"/>
          </a:xfrm>
          <a:prstGeom prst="rect">
            <a:avLst/>
          </a:prstGeom>
        </p:spPr>
      </p:pic>
      <p:sp>
        <p:nvSpPr>
          <p:cNvPr id="19" name="TextBox 18"/>
          <p:cNvSpPr txBox="1"/>
          <p:nvPr/>
        </p:nvSpPr>
        <p:spPr>
          <a:xfrm>
            <a:off x="2720442" y="-16995"/>
            <a:ext cx="3719024" cy="584776"/>
          </a:xfrm>
          <a:prstGeom prst="rect">
            <a:avLst/>
          </a:prstGeom>
          <a:noFill/>
        </p:spPr>
        <p:txBody>
          <a:bodyPr wrap="none" rtlCol="0">
            <a:spAutoFit/>
          </a:bodyPr>
          <a:lstStyle/>
          <a:p>
            <a:pPr algn="ctr"/>
            <a:r>
              <a:rPr lang="en-US" sz="3200" i="1" dirty="0" smtClean="0"/>
              <a:t>Compile our libraries</a:t>
            </a:r>
            <a:endParaRPr lang="en-US" sz="3200" i="1" dirty="0"/>
          </a:p>
        </p:txBody>
      </p:sp>
      <p:pic>
        <p:nvPicPr>
          <p:cNvPr id="17" name="Picture 16"/>
          <p:cNvPicPr>
            <a:picLocks noChangeAspect="1"/>
          </p:cNvPicPr>
          <p:nvPr/>
        </p:nvPicPr>
        <p:blipFill>
          <a:blip r:embed="rId3"/>
          <a:stretch>
            <a:fillRect/>
          </a:stretch>
        </p:blipFill>
        <p:spPr>
          <a:xfrm>
            <a:off x="1080493" y="61088"/>
            <a:ext cx="537923" cy="628741"/>
          </a:xfrm>
          <a:prstGeom prst="rect">
            <a:avLst/>
          </a:prstGeom>
        </p:spPr>
      </p:pic>
      <p:pic>
        <p:nvPicPr>
          <p:cNvPr id="21" name="Picture 20"/>
          <p:cNvPicPr>
            <a:picLocks noChangeAspect="1"/>
          </p:cNvPicPr>
          <p:nvPr/>
        </p:nvPicPr>
        <p:blipFill>
          <a:blip r:embed="rId4"/>
          <a:stretch>
            <a:fillRect/>
          </a:stretch>
        </p:blipFill>
        <p:spPr>
          <a:xfrm>
            <a:off x="8303230" y="0"/>
            <a:ext cx="840770" cy="859455"/>
          </a:xfrm>
          <a:prstGeom prst="rect">
            <a:avLst/>
          </a:prstGeom>
        </p:spPr>
      </p:pic>
      <p:sp>
        <p:nvSpPr>
          <p:cNvPr id="16" name="Rectangle 15"/>
          <p:cNvSpPr/>
          <p:nvPr/>
        </p:nvSpPr>
        <p:spPr>
          <a:xfrm>
            <a:off x="895301" y="1218396"/>
            <a:ext cx="8124229" cy="4401205"/>
          </a:xfrm>
          <a:prstGeom prst="rect">
            <a:avLst/>
          </a:prstGeom>
        </p:spPr>
        <p:txBody>
          <a:bodyPr wrap="square">
            <a:spAutoFit/>
          </a:bodyPr>
          <a:lstStyle/>
          <a:p>
            <a:pPr>
              <a:buClr>
                <a:srgbClr val="800000"/>
              </a:buClr>
              <a:buFont typeface="Wingdings" charset="2"/>
              <a:buChar char="q"/>
            </a:pPr>
            <a:r>
              <a:rPr lang="en-US" sz="2400" dirty="0" smtClean="0">
                <a:cs typeface="Arial"/>
              </a:rPr>
              <a:t> HDF5 (serial, e.g. in </a:t>
            </a:r>
            <a:r>
              <a:rPr lang="en-US" dirty="0" err="1">
                <a:latin typeface="American Typewriter"/>
                <a:cs typeface="American Typewriter"/>
              </a:rPr>
              <a:t>WorkDirectory</a:t>
            </a:r>
            <a:r>
              <a:rPr lang="en-US" dirty="0" smtClean="0">
                <a:latin typeface="American Typewriter"/>
                <a:cs typeface="American Typewriter"/>
              </a:rPr>
              <a:t>/</a:t>
            </a:r>
            <a:r>
              <a:rPr lang="en-US" dirty="0">
                <a:latin typeface="American Typewriter"/>
                <a:cs typeface="American Typewriter"/>
              </a:rPr>
              <a:t>hdf5-1.8.10-patch1</a:t>
            </a:r>
            <a:r>
              <a:rPr lang="en-US" dirty="0" smtClean="0">
                <a:latin typeface="American Typewriter"/>
                <a:cs typeface="American Typewriter"/>
              </a:rPr>
              <a:t>/</a:t>
            </a:r>
            <a:r>
              <a:rPr lang="en-US" sz="2400" dirty="0" smtClean="0">
                <a:cs typeface="Arial"/>
              </a:rPr>
              <a:t>)</a:t>
            </a:r>
          </a:p>
          <a:p>
            <a:pPr>
              <a:buClr>
                <a:srgbClr val="800000"/>
              </a:buClr>
            </a:pPr>
            <a:r>
              <a:rPr lang="en-US" sz="1600" dirty="0" smtClean="0">
                <a:latin typeface="American Typewriter"/>
                <a:cs typeface="American Typewriter"/>
              </a:rPr>
              <a:t>&gt; .</a:t>
            </a:r>
            <a:r>
              <a:rPr lang="en-US" sz="1600" dirty="0">
                <a:latin typeface="American Typewriter"/>
                <a:cs typeface="American Typewriter"/>
              </a:rPr>
              <a:t>/configure --prefix=/</a:t>
            </a:r>
            <a:r>
              <a:rPr lang="en-US" sz="1600" dirty="0" err="1">
                <a:latin typeface="American Typewriter"/>
                <a:cs typeface="American Typewriter"/>
              </a:rPr>
              <a:t>usr</a:t>
            </a:r>
            <a:r>
              <a:rPr lang="en-US" sz="1600" dirty="0">
                <a:latin typeface="American Typewriter"/>
                <a:cs typeface="American Typewriter"/>
              </a:rPr>
              <a:t>/local</a:t>
            </a:r>
            <a:r>
              <a:rPr lang="en-US" sz="1600" dirty="0" smtClean="0">
                <a:latin typeface="American Typewriter"/>
                <a:cs typeface="American Typewriter"/>
              </a:rPr>
              <a:t>/lib/HDF5</a:t>
            </a:r>
            <a:r>
              <a:rPr lang="en-US" sz="1600" dirty="0">
                <a:latin typeface="American Typewriter"/>
                <a:cs typeface="American Typewriter"/>
              </a:rPr>
              <a:t>-serial </a:t>
            </a:r>
            <a:endParaRPr lang="en-US" sz="1600" dirty="0" smtClean="0">
              <a:latin typeface="American Typewriter"/>
              <a:cs typeface="American Typewriter"/>
            </a:endParaRPr>
          </a:p>
          <a:p>
            <a:pPr>
              <a:buClr>
                <a:srgbClr val="800000"/>
              </a:buClr>
            </a:pPr>
            <a:r>
              <a:rPr lang="en-US" sz="1600" dirty="0" smtClean="0">
                <a:latin typeface="American Typewriter"/>
                <a:cs typeface="American Typewriter"/>
              </a:rPr>
              <a:t>&gt; make </a:t>
            </a:r>
          </a:p>
          <a:p>
            <a:pPr>
              <a:buClr>
                <a:srgbClr val="800000"/>
              </a:buClr>
            </a:pPr>
            <a:r>
              <a:rPr lang="en-US" sz="1600" dirty="0" smtClean="0">
                <a:latin typeface="American Typewriter"/>
                <a:cs typeface="American Typewriter"/>
              </a:rPr>
              <a:t>&gt; make install</a:t>
            </a:r>
          </a:p>
          <a:p>
            <a:pPr>
              <a:buClr>
                <a:srgbClr val="800000"/>
              </a:buClr>
            </a:pPr>
            <a:endParaRPr lang="en-US" sz="2000" dirty="0" smtClean="0"/>
          </a:p>
          <a:p>
            <a:pPr>
              <a:buClr>
                <a:srgbClr val="800000"/>
              </a:buClr>
              <a:buFont typeface="Wingdings" charset="2"/>
              <a:buChar char="q"/>
            </a:pPr>
            <a:r>
              <a:rPr lang="en-US" sz="2400" dirty="0">
                <a:cs typeface="Arial"/>
              </a:rPr>
              <a:t> HDF5 </a:t>
            </a:r>
            <a:r>
              <a:rPr lang="en-US" sz="2400" dirty="0" smtClean="0">
                <a:cs typeface="Arial"/>
              </a:rPr>
              <a:t>(parallel)</a:t>
            </a:r>
            <a:endParaRPr lang="en-US" sz="2400" dirty="0">
              <a:cs typeface="Arial"/>
            </a:endParaRPr>
          </a:p>
          <a:p>
            <a:pPr>
              <a:buClr>
                <a:srgbClr val="800000"/>
              </a:buClr>
            </a:pPr>
            <a:r>
              <a:rPr lang="en-US" sz="1600" dirty="0">
                <a:latin typeface="American Typewriter"/>
                <a:cs typeface="American Typewriter"/>
              </a:rPr>
              <a:t>&gt; </a:t>
            </a:r>
            <a:r>
              <a:rPr lang="en-US" sz="1600" dirty="0" smtClean="0">
                <a:latin typeface="American Typewriter"/>
                <a:cs typeface="American Typewriter"/>
              </a:rPr>
              <a:t>CC = </a:t>
            </a:r>
            <a:r>
              <a:rPr lang="en-US" sz="1600" dirty="0" err="1" smtClean="0">
                <a:latin typeface="American Typewriter"/>
                <a:cs typeface="American Typewriter"/>
              </a:rPr>
              <a:t>mpicc</a:t>
            </a:r>
            <a:r>
              <a:rPr lang="en-US" sz="1600" dirty="0" smtClean="0">
                <a:latin typeface="American Typewriter"/>
                <a:cs typeface="American Typewriter"/>
              </a:rPr>
              <a:t> .</a:t>
            </a:r>
            <a:r>
              <a:rPr lang="en-US" sz="1600" dirty="0">
                <a:latin typeface="American Typewriter"/>
                <a:cs typeface="American Typewriter"/>
              </a:rPr>
              <a:t>/configure --prefix=/</a:t>
            </a:r>
            <a:r>
              <a:rPr lang="en-US" sz="1600" dirty="0" err="1">
                <a:latin typeface="American Typewriter"/>
                <a:cs typeface="American Typewriter"/>
              </a:rPr>
              <a:t>usr</a:t>
            </a:r>
            <a:r>
              <a:rPr lang="en-US" sz="1600" dirty="0">
                <a:latin typeface="American Typewriter"/>
                <a:cs typeface="American Typewriter"/>
              </a:rPr>
              <a:t>/local/lib/HDF5</a:t>
            </a:r>
            <a:r>
              <a:rPr lang="en-US" sz="1600" dirty="0" smtClean="0">
                <a:latin typeface="American Typewriter"/>
                <a:cs typeface="American Typewriter"/>
              </a:rPr>
              <a:t>-parallel --enable-parallel </a:t>
            </a:r>
            <a:endParaRPr lang="en-US" sz="1600" dirty="0">
              <a:latin typeface="American Typewriter"/>
              <a:cs typeface="American Typewriter"/>
            </a:endParaRPr>
          </a:p>
          <a:p>
            <a:pPr>
              <a:buClr>
                <a:srgbClr val="800000"/>
              </a:buClr>
            </a:pPr>
            <a:r>
              <a:rPr lang="en-US" sz="1600" dirty="0">
                <a:latin typeface="American Typewriter"/>
                <a:cs typeface="American Typewriter"/>
              </a:rPr>
              <a:t>&gt; make </a:t>
            </a:r>
          </a:p>
          <a:p>
            <a:pPr>
              <a:buClr>
                <a:srgbClr val="800000"/>
              </a:buClr>
            </a:pPr>
            <a:r>
              <a:rPr lang="en-US" sz="1600" dirty="0" smtClean="0">
                <a:latin typeface="American Typewriter"/>
                <a:cs typeface="American Typewriter"/>
              </a:rPr>
              <a:t>&gt; make </a:t>
            </a:r>
            <a:r>
              <a:rPr lang="en-US" sz="1600" dirty="0">
                <a:latin typeface="American Typewriter"/>
                <a:cs typeface="American Typewriter"/>
              </a:rPr>
              <a:t>install</a:t>
            </a:r>
          </a:p>
          <a:p>
            <a:pPr>
              <a:buClr>
                <a:srgbClr val="800000"/>
              </a:buClr>
            </a:pPr>
            <a:endParaRPr lang="en-US" sz="2400" dirty="0" smtClean="0">
              <a:cs typeface="Arial"/>
            </a:endParaRPr>
          </a:p>
          <a:p>
            <a:pPr>
              <a:buClr>
                <a:srgbClr val="800000"/>
              </a:buClr>
              <a:buFont typeface="Wingdings" charset="2"/>
              <a:buChar char="q"/>
            </a:pPr>
            <a:r>
              <a:rPr lang="en-US" sz="2400" dirty="0" smtClean="0">
                <a:cs typeface="Arial"/>
              </a:rPr>
              <a:t> HYPRE (e.g. in </a:t>
            </a:r>
            <a:r>
              <a:rPr lang="en-US" dirty="0" err="1" smtClean="0">
                <a:latin typeface="American Typewriter"/>
                <a:cs typeface="American Typewriter"/>
              </a:rPr>
              <a:t>WorkDirectory</a:t>
            </a:r>
            <a:r>
              <a:rPr lang="en-US" dirty="0">
                <a:latin typeface="American Typewriter"/>
                <a:cs typeface="American Typewriter"/>
              </a:rPr>
              <a:t>/hypre-</a:t>
            </a:r>
            <a:r>
              <a:rPr lang="en-US" dirty="0" smtClean="0">
                <a:latin typeface="American Typewriter"/>
                <a:cs typeface="American Typewriter"/>
              </a:rPr>
              <a:t>2.8.0b/</a:t>
            </a:r>
            <a:r>
              <a:rPr lang="en-US" sz="2400" dirty="0" smtClean="0">
                <a:cs typeface="Arial"/>
              </a:rPr>
              <a:t>)</a:t>
            </a:r>
          </a:p>
          <a:p>
            <a:pPr>
              <a:buClr>
                <a:srgbClr val="800000"/>
              </a:buClr>
            </a:pPr>
            <a:r>
              <a:rPr lang="en-US" sz="1600" dirty="0" smtClean="0">
                <a:latin typeface="American Typewriter"/>
                <a:cs typeface="American Typewriter"/>
              </a:rPr>
              <a:t>&gt; cd </a:t>
            </a:r>
            <a:r>
              <a:rPr lang="en-US" sz="1600" dirty="0" err="1" smtClean="0">
                <a:latin typeface="American Typewriter"/>
                <a:cs typeface="American Typewriter"/>
              </a:rPr>
              <a:t>sr</a:t>
            </a:r>
            <a:r>
              <a:rPr lang="en-US" sz="1600" dirty="0" err="1">
                <a:latin typeface="American Typewriter"/>
                <a:cs typeface="American Typewriter"/>
              </a:rPr>
              <a:t>c</a:t>
            </a:r>
            <a:endParaRPr lang="en-US" sz="1600" dirty="0" smtClean="0">
              <a:latin typeface="American Typewriter"/>
              <a:cs typeface="American Typewriter"/>
            </a:endParaRPr>
          </a:p>
          <a:p>
            <a:pPr>
              <a:buClr>
                <a:srgbClr val="800000"/>
              </a:buClr>
            </a:pPr>
            <a:r>
              <a:rPr lang="en-US" sz="1600" dirty="0" smtClean="0">
                <a:latin typeface="American Typewriter"/>
                <a:cs typeface="American Typewriter"/>
              </a:rPr>
              <a:t>&gt; ./configure --prefix=/</a:t>
            </a:r>
            <a:r>
              <a:rPr lang="en-US" sz="1600" dirty="0" err="1" smtClean="0">
                <a:latin typeface="American Typewriter"/>
                <a:cs typeface="American Typewriter"/>
              </a:rPr>
              <a:t>usr</a:t>
            </a:r>
            <a:r>
              <a:rPr lang="en-US" sz="1600" dirty="0" smtClean="0">
                <a:latin typeface="American Typewriter"/>
                <a:cs typeface="American Typewriter"/>
              </a:rPr>
              <a:t>/local/lib/HYPRE</a:t>
            </a:r>
          </a:p>
          <a:p>
            <a:pPr>
              <a:buClr>
                <a:srgbClr val="800000"/>
              </a:buClr>
            </a:pPr>
            <a:r>
              <a:rPr lang="en-US" sz="1600" dirty="0" smtClean="0">
                <a:latin typeface="American Typewriter"/>
                <a:cs typeface="American Typewriter"/>
              </a:rPr>
              <a:t>&gt; make install</a:t>
            </a:r>
          </a:p>
          <a:p>
            <a:pPr>
              <a:buClr>
                <a:srgbClr val="800000"/>
              </a:buClr>
            </a:pPr>
            <a:r>
              <a:rPr lang="en-US" sz="2000" dirty="0" smtClean="0">
                <a:latin typeface="American Typewriter"/>
                <a:cs typeface="American Typewriter"/>
              </a:rPr>
              <a:t> </a:t>
            </a:r>
            <a:endParaRPr lang="en-US" sz="2400" u="sng" dirty="0" smtClean="0">
              <a:cs typeface="Arial"/>
            </a:endParaRPr>
          </a:p>
        </p:txBody>
      </p:sp>
    </p:spTree>
    <p:extLst>
      <p:ext uri="{BB962C8B-B14F-4D97-AF65-F5344CB8AC3E}">
        <p14:creationId xmlns:p14="http://schemas.microsoft.com/office/powerpoint/2010/main" val="322016974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8" name="Picture 17"/>
          <p:cNvPicPr>
            <a:picLocks noChangeAspect="1"/>
          </p:cNvPicPr>
          <p:nvPr/>
        </p:nvPicPr>
        <p:blipFill>
          <a:blip r:embed="rId2"/>
          <a:stretch>
            <a:fillRect/>
          </a:stretch>
        </p:blipFill>
        <p:spPr>
          <a:xfrm>
            <a:off x="1" y="0"/>
            <a:ext cx="895300" cy="1068861"/>
          </a:xfrm>
          <a:prstGeom prst="rect">
            <a:avLst/>
          </a:prstGeom>
        </p:spPr>
      </p:pic>
      <p:pic>
        <p:nvPicPr>
          <p:cNvPr id="22" name="Picture 21"/>
          <p:cNvPicPr>
            <a:picLocks noChangeAspect="1"/>
          </p:cNvPicPr>
          <p:nvPr/>
        </p:nvPicPr>
        <p:blipFill>
          <a:blip r:embed="rId3"/>
          <a:stretch>
            <a:fillRect/>
          </a:stretch>
        </p:blipFill>
        <p:spPr>
          <a:xfrm>
            <a:off x="0" y="6461729"/>
            <a:ext cx="338955" cy="396181"/>
          </a:xfrm>
          <a:prstGeom prst="rect">
            <a:avLst/>
          </a:prstGeom>
        </p:spPr>
      </p:pic>
      <p:sp>
        <p:nvSpPr>
          <p:cNvPr id="19" name="TextBox 18"/>
          <p:cNvSpPr txBox="1"/>
          <p:nvPr/>
        </p:nvSpPr>
        <p:spPr>
          <a:xfrm>
            <a:off x="2135555" y="-16995"/>
            <a:ext cx="4888815" cy="584776"/>
          </a:xfrm>
          <a:prstGeom prst="rect">
            <a:avLst/>
          </a:prstGeom>
          <a:noFill/>
        </p:spPr>
        <p:txBody>
          <a:bodyPr wrap="none" rtlCol="0">
            <a:spAutoFit/>
          </a:bodyPr>
          <a:lstStyle/>
          <a:p>
            <a:pPr algn="ctr"/>
            <a:r>
              <a:rPr lang="en-US" sz="3200" i="1" dirty="0" smtClean="0"/>
              <a:t>Tell FLASH where things are</a:t>
            </a:r>
            <a:endParaRPr lang="en-US" sz="3200" i="1" dirty="0"/>
          </a:p>
        </p:txBody>
      </p:sp>
      <p:pic>
        <p:nvPicPr>
          <p:cNvPr id="17" name="Picture 16"/>
          <p:cNvPicPr>
            <a:picLocks noChangeAspect="1"/>
          </p:cNvPicPr>
          <p:nvPr/>
        </p:nvPicPr>
        <p:blipFill>
          <a:blip r:embed="rId3"/>
          <a:stretch>
            <a:fillRect/>
          </a:stretch>
        </p:blipFill>
        <p:spPr>
          <a:xfrm>
            <a:off x="1080493" y="61088"/>
            <a:ext cx="537923" cy="628741"/>
          </a:xfrm>
          <a:prstGeom prst="rect">
            <a:avLst/>
          </a:prstGeom>
        </p:spPr>
      </p:pic>
      <p:pic>
        <p:nvPicPr>
          <p:cNvPr id="21" name="Picture 20"/>
          <p:cNvPicPr>
            <a:picLocks noChangeAspect="1"/>
          </p:cNvPicPr>
          <p:nvPr/>
        </p:nvPicPr>
        <p:blipFill>
          <a:blip r:embed="rId4"/>
          <a:stretch>
            <a:fillRect/>
          </a:stretch>
        </p:blipFill>
        <p:spPr>
          <a:xfrm>
            <a:off x="8303230" y="0"/>
            <a:ext cx="840770" cy="859455"/>
          </a:xfrm>
          <a:prstGeom prst="rect">
            <a:avLst/>
          </a:prstGeom>
        </p:spPr>
      </p:pic>
      <p:sp>
        <p:nvSpPr>
          <p:cNvPr id="14" name="Rectangle 13"/>
          <p:cNvSpPr/>
          <p:nvPr/>
        </p:nvSpPr>
        <p:spPr>
          <a:xfrm>
            <a:off x="895301" y="1218396"/>
            <a:ext cx="8124229" cy="5078313"/>
          </a:xfrm>
          <a:prstGeom prst="rect">
            <a:avLst/>
          </a:prstGeom>
        </p:spPr>
        <p:txBody>
          <a:bodyPr wrap="square">
            <a:spAutoFit/>
          </a:bodyPr>
          <a:lstStyle/>
          <a:p>
            <a:pPr>
              <a:buClr>
                <a:srgbClr val="800000"/>
              </a:buClr>
              <a:buFont typeface="Wingdings" charset="2"/>
              <a:buChar char="q"/>
            </a:pPr>
            <a:r>
              <a:rPr lang="en-US" sz="2400" dirty="0" smtClean="0">
                <a:cs typeface="Arial"/>
              </a:rPr>
              <a:t> The </a:t>
            </a:r>
            <a:r>
              <a:rPr lang="en-US" sz="2000" dirty="0" err="1" smtClean="0">
                <a:latin typeface="American Typewriter"/>
                <a:cs typeface="American Typewriter"/>
              </a:rPr>
              <a:t>Makefile.h</a:t>
            </a:r>
            <a:r>
              <a:rPr lang="en-US" sz="2400" dirty="0" smtClean="0">
                <a:cs typeface="Arial"/>
              </a:rPr>
              <a:t> file stores the information that FLASH will need in compilation time, essentially paths to the dependencies we discussed.</a:t>
            </a:r>
          </a:p>
          <a:p>
            <a:pPr>
              <a:buClr>
                <a:srgbClr val="800000"/>
              </a:buClr>
              <a:buFont typeface="Wingdings" charset="2"/>
              <a:buChar char="q"/>
            </a:pPr>
            <a:endParaRPr lang="en-US" sz="2400" dirty="0">
              <a:cs typeface="Arial"/>
            </a:endParaRPr>
          </a:p>
          <a:p>
            <a:pPr>
              <a:buClr>
                <a:srgbClr val="800000"/>
              </a:buClr>
              <a:buFont typeface="Wingdings" charset="2"/>
              <a:buChar char="q"/>
            </a:pPr>
            <a:r>
              <a:rPr lang="en-US" sz="2400" dirty="0" smtClean="0">
                <a:cs typeface="Arial"/>
              </a:rPr>
              <a:t> In the </a:t>
            </a:r>
            <a:r>
              <a:rPr lang="en-US" sz="2000" dirty="0" smtClean="0">
                <a:latin typeface="American Typewriter"/>
                <a:cs typeface="American Typewriter"/>
              </a:rPr>
              <a:t>FLASH/sites/</a:t>
            </a:r>
            <a:r>
              <a:rPr lang="en-US" sz="2400" dirty="0" smtClean="0">
                <a:cs typeface="Arial"/>
              </a:rPr>
              <a:t> directory make a directory of your own with your customized </a:t>
            </a:r>
            <a:r>
              <a:rPr lang="en-US" sz="2400" dirty="0" err="1" smtClean="0">
                <a:cs typeface="Arial"/>
              </a:rPr>
              <a:t>makefile</a:t>
            </a:r>
            <a:r>
              <a:rPr lang="en-US" sz="2400" dirty="0" smtClean="0">
                <a:cs typeface="Arial"/>
              </a:rPr>
              <a:t>. (copy an existing </a:t>
            </a:r>
            <a:r>
              <a:rPr lang="en-US" sz="2400" dirty="0" err="1" smtClean="0">
                <a:cs typeface="Arial"/>
              </a:rPr>
              <a:t>makefile</a:t>
            </a:r>
            <a:r>
              <a:rPr lang="en-US" sz="2400" dirty="0" smtClean="0">
                <a:cs typeface="Arial"/>
              </a:rPr>
              <a:t> and then edit it to reflect your environment.)</a:t>
            </a:r>
          </a:p>
          <a:p>
            <a:pPr>
              <a:buClr>
                <a:srgbClr val="800000"/>
              </a:buClr>
              <a:buFont typeface="Wingdings" charset="2"/>
              <a:buChar char="q"/>
            </a:pPr>
            <a:endParaRPr lang="en-US" sz="2400" dirty="0">
              <a:cs typeface="Arial"/>
            </a:endParaRPr>
          </a:p>
          <a:p>
            <a:pPr>
              <a:buClr>
                <a:srgbClr val="800000"/>
              </a:buClr>
              <a:buFont typeface="Wingdings" charset="2"/>
              <a:buChar char="q"/>
            </a:pPr>
            <a:r>
              <a:rPr lang="en-US" sz="2400" dirty="0" smtClean="0">
                <a:cs typeface="Arial"/>
              </a:rPr>
              <a:t> You can easily locate paths with the </a:t>
            </a:r>
            <a:r>
              <a:rPr lang="en-US" sz="2000" dirty="0" smtClean="0">
                <a:latin typeface="American Typewriter"/>
                <a:cs typeface="American Typewriter"/>
              </a:rPr>
              <a:t>which</a:t>
            </a:r>
            <a:r>
              <a:rPr lang="en-US" sz="2400" dirty="0" smtClean="0">
                <a:cs typeface="Arial"/>
              </a:rPr>
              <a:t> command:</a:t>
            </a:r>
          </a:p>
          <a:p>
            <a:pPr>
              <a:buClr>
                <a:srgbClr val="800000"/>
              </a:buClr>
            </a:pPr>
            <a:r>
              <a:rPr lang="en-US" dirty="0" smtClean="0">
                <a:latin typeface="American Typewriter"/>
                <a:cs typeface="American Typewriter"/>
              </a:rPr>
              <a:t>&gt; </a:t>
            </a:r>
            <a:r>
              <a:rPr lang="en-US" dirty="0">
                <a:latin typeface="American Typewriter"/>
                <a:cs typeface="American Typewriter"/>
              </a:rPr>
              <a:t>w</a:t>
            </a:r>
            <a:r>
              <a:rPr lang="en-US" dirty="0" smtClean="0">
                <a:latin typeface="American Typewriter"/>
                <a:cs typeface="American Typewriter"/>
              </a:rPr>
              <a:t>hich </a:t>
            </a:r>
            <a:r>
              <a:rPr lang="en-US" dirty="0" err="1" smtClean="0">
                <a:latin typeface="American Typewriter"/>
                <a:cs typeface="American Typewriter"/>
              </a:rPr>
              <a:t>gcc</a:t>
            </a:r>
            <a:r>
              <a:rPr lang="en-US" dirty="0" smtClean="0">
                <a:latin typeface="American Typewriter"/>
                <a:cs typeface="American Typewriter"/>
              </a:rPr>
              <a:t> </a:t>
            </a:r>
          </a:p>
          <a:p>
            <a:pPr>
              <a:buClr>
                <a:srgbClr val="800000"/>
              </a:buClr>
            </a:pPr>
            <a:r>
              <a:rPr lang="en-US" dirty="0">
                <a:latin typeface="American Typewriter"/>
                <a:cs typeface="American Typewriter"/>
              </a:rPr>
              <a:t>/</a:t>
            </a:r>
            <a:r>
              <a:rPr lang="en-US" dirty="0" err="1">
                <a:latin typeface="American Typewriter"/>
                <a:cs typeface="American Typewriter"/>
              </a:rPr>
              <a:t>usr</a:t>
            </a:r>
            <a:r>
              <a:rPr lang="en-US" dirty="0">
                <a:latin typeface="American Typewriter"/>
                <a:cs typeface="American Typewriter"/>
              </a:rPr>
              <a:t>/bin/</a:t>
            </a:r>
            <a:r>
              <a:rPr lang="en-US" dirty="0" err="1">
                <a:latin typeface="American Typewriter"/>
                <a:cs typeface="American Typewriter"/>
              </a:rPr>
              <a:t>gcc</a:t>
            </a:r>
            <a:r>
              <a:rPr lang="en-US" dirty="0">
                <a:latin typeface="American Typewriter"/>
                <a:cs typeface="American Typewriter"/>
              </a:rPr>
              <a:t> </a:t>
            </a:r>
            <a:endParaRPr lang="en-US" dirty="0" smtClean="0">
              <a:latin typeface="American Typewriter"/>
              <a:cs typeface="American Typewriter"/>
            </a:endParaRPr>
          </a:p>
          <a:p>
            <a:pPr>
              <a:buClr>
                <a:srgbClr val="800000"/>
              </a:buClr>
              <a:buFont typeface="Wingdings" charset="2"/>
              <a:buChar char="q"/>
            </a:pPr>
            <a:endParaRPr lang="en-US" sz="2400" dirty="0">
              <a:cs typeface="Arial"/>
            </a:endParaRPr>
          </a:p>
          <a:p>
            <a:pPr>
              <a:buClr>
                <a:srgbClr val="800000"/>
              </a:buClr>
              <a:buFont typeface="Wingdings" charset="2"/>
              <a:buChar char="q"/>
            </a:pPr>
            <a:r>
              <a:rPr lang="en-US" sz="2400" dirty="0" smtClean="0">
                <a:cs typeface="Arial"/>
              </a:rPr>
              <a:t> What was described up until now is done </a:t>
            </a:r>
            <a:r>
              <a:rPr lang="en-US" sz="2400" u="sng" dirty="0" smtClean="0">
                <a:cs typeface="Arial"/>
              </a:rPr>
              <a:t>once</a:t>
            </a:r>
            <a:r>
              <a:rPr lang="en-US" sz="2400" dirty="0" smtClean="0">
                <a:cs typeface="Arial"/>
              </a:rPr>
              <a:t>. You can now take full advantage of the code!</a:t>
            </a:r>
            <a:endParaRPr lang="en-US" sz="1600" dirty="0" smtClean="0">
              <a:latin typeface="American Typewriter"/>
              <a:cs typeface="American Typewriter"/>
            </a:endParaRPr>
          </a:p>
        </p:txBody>
      </p:sp>
    </p:spTree>
    <p:extLst>
      <p:ext uri="{BB962C8B-B14F-4D97-AF65-F5344CB8AC3E}">
        <p14:creationId xmlns:p14="http://schemas.microsoft.com/office/powerpoint/2010/main" val="36005514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8" name="Picture 17"/>
          <p:cNvPicPr>
            <a:picLocks noChangeAspect="1"/>
          </p:cNvPicPr>
          <p:nvPr/>
        </p:nvPicPr>
        <p:blipFill>
          <a:blip r:embed="rId2"/>
          <a:stretch>
            <a:fillRect/>
          </a:stretch>
        </p:blipFill>
        <p:spPr>
          <a:xfrm>
            <a:off x="1" y="0"/>
            <a:ext cx="895300" cy="1068861"/>
          </a:xfrm>
          <a:prstGeom prst="rect">
            <a:avLst/>
          </a:prstGeom>
        </p:spPr>
      </p:pic>
      <p:pic>
        <p:nvPicPr>
          <p:cNvPr id="22" name="Picture 21"/>
          <p:cNvPicPr>
            <a:picLocks noChangeAspect="1"/>
          </p:cNvPicPr>
          <p:nvPr/>
        </p:nvPicPr>
        <p:blipFill>
          <a:blip r:embed="rId3"/>
          <a:stretch>
            <a:fillRect/>
          </a:stretch>
        </p:blipFill>
        <p:spPr>
          <a:xfrm>
            <a:off x="0" y="6461729"/>
            <a:ext cx="338955" cy="396181"/>
          </a:xfrm>
          <a:prstGeom prst="rect">
            <a:avLst/>
          </a:prstGeom>
        </p:spPr>
      </p:pic>
      <p:sp>
        <p:nvSpPr>
          <p:cNvPr id="19" name="TextBox 18"/>
          <p:cNvSpPr txBox="1"/>
          <p:nvPr/>
        </p:nvSpPr>
        <p:spPr>
          <a:xfrm>
            <a:off x="3831390" y="-16995"/>
            <a:ext cx="1497062" cy="584776"/>
          </a:xfrm>
          <a:prstGeom prst="rect">
            <a:avLst/>
          </a:prstGeom>
          <a:noFill/>
        </p:spPr>
        <p:txBody>
          <a:bodyPr wrap="none" rtlCol="0">
            <a:spAutoFit/>
          </a:bodyPr>
          <a:lstStyle/>
          <a:p>
            <a:pPr algn="ctr"/>
            <a:r>
              <a:rPr lang="en-US" sz="3200" i="1" dirty="0" smtClean="0"/>
              <a:t>Outline</a:t>
            </a:r>
            <a:endParaRPr lang="en-US" sz="3200" i="1" dirty="0"/>
          </a:p>
        </p:txBody>
      </p:sp>
      <p:pic>
        <p:nvPicPr>
          <p:cNvPr id="17" name="Picture 16"/>
          <p:cNvPicPr>
            <a:picLocks noChangeAspect="1"/>
          </p:cNvPicPr>
          <p:nvPr/>
        </p:nvPicPr>
        <p:blipFill>
          <a:blip r:embed="rId3"/>
          <a:stretch>
            <a:fillRect/>
          </a:stretch>
        </p:blipFill>
        <p:spPr>
          <a:xfrm>
            <a:off x="1080493" y="61088"/>
            <a:ext cx="537923" cy="628741"/>
          </a:xfrm>
          <a:prstGeom prst="rect">
            <a:avLst/>
          </a:prstGeom>
        </p:spPr>
      </p:pic>
      <p:pic>
        <p:nvPicPr>
          <p:cNvPr id="21" name="Picture 20"/>
          <p:cNvPicPr>
            <a:picLocks noChangeAspect="1"/>
          </p:cNvPicPr>
          <p:nvPr/>
        </p:nvPicPr>
        <p:blipFill>
          <a:blip r:embed="rId4"/>
          <a:stretch>
            <a:fillRect/>
          </a:stretch>
        </p:blipFill>
        <p:spPr>
          <a:xfrm>
            <a:off x="8303230" y="0"/>
            <a:ext cx="840770" cy="859455"/>
          </a:xfrm>
          <a:prstGeom prst="rect">
            <a:avLst/>
          </a:prstGeom>
        </p:spPr>
      </p:pic>
      <p:sp>
        <p:nvSpPr>
          <p:cNvPr id="14" name="TextBox 13"/>
          <p:cNvSpPr txBox="1"/>
          <p:nvPr/>
        </p:nvSpPr>
        <p:spPr>
          <a:xfrm>
            <a:off x="2114796" y="1500823"/>
            <a:ext cx="5506636" cy="4154983"/>
          </a:xfrm>
          <a:prstGeom prst="rect">
            <a:avLst/>
          </a:prstGeom>
          <a:noFill/>
          <a:ln>
            <a:solidFill>
              <a:srgbClr val="800000"/>
            </a:solidFill>
          </a:ln>
        </p:spPr>
        <p:txBody>
          <a:bodyPr wrap="none" rtlCol="0">
            <a:spAutoFit/>
          </a:bodyPr>
          <a:lstStyle/>
          <a:p>
            <a:pPr marL="285750" indent="-285750">
              <a:buClr>
                <a:schemeClr val="bg1">
                  <a:lumMod val="75000"/>
                </a:schemeClr>
              </a:buClr>
              <a:buFont typeface="Wingdings" charset="2"/>
              <a:buChar char="q"/>
            </a:pPr>
            <a:r>
              <a:rPr lang="en-US" sz="2400" dirty="0" smtClean="0">
                <a:solidFill>
                  <a:srgbClr val="BFBFBF"/>
                </a:solidFill>
              </a:rPr>
              <a:t> What is FLASH?</a:t>
            </a:r>
          </a:p>
          <a:p>
            <a:pPr marL="285750" indent="-285750">
              <a:buClr>
                <a:schemeClr val="bg1">
                  <a:lumMod val="75000"/>
                </a:schemeClr>
              </a:buClr>
              <a:buFont typeface="Wingdings" charset="2"/>
              <a:buChar char="q"/>
            </a:pPr>
            <a:endParaRPr lang="en-US" sz="2400" dirty="0">
              <a:solidFill>
                <a:schemeClr val="bg1">
                  <a:lumMod val="75000"/>
                </a:schemeClr>
              </a:solidFill>
            </a:endParaRPr>
          </a:p>
          <a:p>
            <a:pPr marL="285750" indent="-285750">
              <a:buClr>
                <a:schemeClr val="bg1">
                  <a:lumMod val="75000"/>
                </a:schemeClr>
              </a:buClr>
              <a:buFont typeface="Wingdings" charset="2"/>
              <a:buChar char="q"/>
            </a:pPr>
            <a:r>
              <a:rPr lang="en-US" sz="2400" dirty="0" smtClean="0">
                <a:solidFill>
                  <a:schemeClr val="bg1">
                    <a:lumMod val="75000"/>
                  </a:schemeClr>
                </a:solidFill>
              </a:rPr>
              <a:t> How do I get the code?</a:t>
            </a:r>
          </a:p>
          <a:p>
            <a:pPr marL="285750" indent="-285750">
              <a:buClr>
                <a:schemeClr val="bg1">
                  <a:lumMod val="75000"/>
                </a:schemeClr>
              </a:buClr>
              <a:buFont typeface="Wingdings" charset="2"/>
              <a:buChar char="q"/>
            </a:pPr>
            <a:endParaRPr lang="en-US" sz="2400" dirty="0" smtClean="0">
              <a:solidFill>
                <a:schemeClr val="bg1">
                  <a:lumMod val="75000"/>
                </a:schemeClr>
              </a:solidFill>
            </a:endParaRPr>
          </a:p>
          <a:p>
            <a:pPr marL="285750" indent="-285750">
              <a:buClr>
                <a:schemeClr val="bg1">
                  <a:lumMod val="75000"/>
                </a:schemeClr>
              </a:buClr>
              <a:buFont typeface="Wingdings" charset="2"/>
              <a:buChar char="q"/>
            </a:pPr>
            <a:r>
              <a:rPr lang="en-US" sz="2400" dirty="0" smtClean="0">
                <a:solidFill>
                  <a:schemeClr val="bg1">
                    <a:lumMod val="75000"/>
                  </a:schemeClr>
                </a:solidFill>
              </a:rPr>
              <a:t> How do I “install” it?  </a:t>
            </a:r>
          </a:p>
          <a:p>
            <a:pPr>
              <a:buClr>
                <a:schemeClr val="bg1">
                  <a:lumMod val="75000"/>
                </a:schemeClr>
              </a:buClr>
            </a:pPr>
            <a:endParaRPr lang="en-US" sz="2400" dirty="0">
              <a:solidFill>
                <a:schemeClr val="bg1">
                  <a:lumMod val="75000"/>
                </a:schemeClr>
              </a:solidFill>
            </a:endParaRPr>
          </a:p>
          <a:p>
            <a:pPr marL="285750" indent="-285750">
              <a:buClr>
                <a:srgbClr val="800000"/>
              </a:buClr>
              <a:buFont typeface="Wingdings" charset="2"/>
              <a:buChar char="q"/>
            </a:pPr>
            <a:r>
              <a:rPr lang="en-US" sz="2400" dirty="0" smtClean="0"/>
              <a:t> What does it do? </a:t>
            </a:r>
            <a:endParaRPr lang="en-US" sz="2400" dirty="0"/>
          </a:p>
          <a:p>
            <a:pPr marL="285750" indent="-285750">
              <a:buClr>
                <a:schemeClr val="bg1">
                  <a:lumMod val="75000"/>
                </a:schemeClr>
              </a:buClr>
              <a:buFont typeface="Wingdings" charset="2"/>
              <a:buChar char="q"/>
            </a:pPr>
            <a:endParaRPr lang="en-US" sz="2400" dirty="0" smtClean="0">
              <a:solidFill>
                <a:schemeClr val="bg1">
                  <a:lumMod val="75000"/>
                </a:schemeClr>
              </a:solidFill>
            </a:endParaRPr>
          </a:p>
          <a:p>
            <a:pPr marL="285750" indent="-285750">
              <a:buClr>
                <a:schemeClr val="bg1">
                  <a:lumMod val="75000"/>
                </a:schemeClr>
              </a:buClr>
              <a:buFont typeface="Wingdings" charset="2"/>
              <a:buChar char="q"/>
            </a:pPr>
            <a:r>
              <a:rPr lang="en-US" sz="2400" dirty="0" smtClean="0">
                <a:solidFill>
                  <a:schemeClr val="bg1">
                    <a:lumMod val="75000"/>
                  </a:schemeClr>
                </a:solidFill>
              </a:rPr>
              <a:t> How do I see what it does?</a:t>
            </a:r>
          </a:p>
          <a:p>
            <a:pPr marL="285750" indent="-285750">
              <a:buClr>
                <a:schemeClr val="bg1">
                  <a:lumMod val="75000"/>
                </a:schemeClr>
              </a:buClr>
              <a:buFont typeface="Wingdings" charset="2"/>
              <a:buChar char="q"/>
            </a:pPr>
            <a:endParaRPr lang="en-US" sz="2400" dirty="0">
              <a:solidFill>
                <a:schemeClr val="bg1">
                  <a:lumMod val="75000"/>
                </a:schemeClr>
              </a:solidFill>
            </a:endParaRPr>
          </a:p>
          <a:p>
            <a:pPr marL="285750" indent="-285750">
              <a:buClr>
                <a:schemeClr val="bg1">
                  <a:lumMod val="75000"/>
                </a:schemeClr>
              </a:buClr>
              <a:buFont typeface="Wingdings" charset="2"/>
              <a:buChar char="q"/>
            </a:pPr>
            <a:r>
              <a:rPr lang="en-US" sz="2400" dirty="0" smtClean="0">
                <a:solidFill>
                  <a:schemeClr val="bg1">
                    <a:lumMod val="75000"/>
                  </a:schemeClr>
                </a:solidFill>
              </a:rPr>
              <a:t> How do I simulate my own experiment?</a:t>
            </a:r>
            <a:endParaRPr lang="en-US" sz="2400" dirty="0">
              <a:solidFill>
                <a:schemeClr val="bg1">
                  <a:lumMod val="75000"/>
                </a:schemeClr>
              </a:solidFill>
            </a:endParaRPr>
          </a:p>
        </p:txBody>
      </p:sp>
    </p:spTree>
    <p:extLst>
      <p:ext uri="{BB962C8B-B14F-4D97-AF65-F5344CB8AC3E}">
        <p14:creationId xmlns:p14="http://schemas.microsoft.com/office/powerpoint/2010/main" val="81153569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8" name="Picture 17"/>
          <p:cNvPicPr>
            <a:picLocks noChangeAspect="1"/>
          </p:cNvPicPr>
          <p:nvPr/>
        </p:nvPicPr>
        <p:blipFill>
          <a:blip r:embed="rId2"/>
          <a:stretch>
            <a:fillRect/>
          </a:stretch>
        </p:blipFill>
        <p:spPr>
          <a:xfrm>
            <a:off x="1" y="0"/>
            <a:ext cx="895300" cy="1068861"/>
          </a:xfrm>
          <a:prstGeom prst="rect">
            <a:avLst/>
          </a:prstGeom>
        </p:spPr>
      </p:pic>
      <p:pic>
        <p:nvPicPr>
          <p:cNvPr id="22" name="Picture 21"/>
          <p:cNvPicPr>
            <a:picLocks noChangeAspect="1"/>
          </p:cNvPicPr>
          <p:nvPr/>
        </p:nvPicPr>
        <p:blipFill>
          <a:blip r:embed="rId3"/>
          <a:stretch>
            <a:fillRect/>
          </a:stretch>
        </p:blipFill>
        <p:spPr>
          <a:xfrm>
            <a:off x="0" y="6461729"/>
            <a:ext cx="338955" cy="396181"/>
          </a:xfrm>
          <a:prstGeom prst="rect">
            <a:avLst/>
          </a:prstGeom>
        </p:spPr>
      </p:pic>
      <p:sp>
        <p:nvSpPr>
          <p:cNvPr id="19" name="TextBox 18"/>
          <p:cNvSpPr txBox="1"/>
          <p:nvPr/>
        </p:nvSpPr>
        <p:spPr>
          <a:xfrm>
            <a:off x="2607107" y="-16995"/>
            <a:ext cx="3945649" cy="584776"/>
          </a:xfrm>
          <a:prstGeom prst="rect">
            <a:avLst/>
          </a:prstGeom>
          <a:noFill/>
        </p:spPr>
        <p:txBody>
          <a:bodyPr wrap="none" rtlCol="0">
            <a:spAutoFit/>
          </a:bodyPr>
          <a:lstStyle/>
          <a:p>
            <a:pPr algn="ctr"/>
            <a:r>
              <a:rPr lang="en-US" sz="3200" i="1" dirty="0" smtClean="0"/>
              <a:t>The FLASH framework </a:t>
            </a:r>
            <a:endParaRPr lang="en-US" sz="3200" i="1" dirty="0"/>
          </a:p>
        </p:txBody>
      </p:sp>
      <p:pic>
        <p:nvPicPr>
          <p:cNvPr id="17" name="Picture 16"/>
          <p:cNvPicPr>
            <a:picLocks noChangeAspect="1"/>
          </p:cNvPicPr>
          <p:nvPr/>
        </p:nvPicPr>
        <p:blipFill>
          <a:blip r:embed="rId3"/>
          <a:stretch>
            <a:fillRect/>
          </a:stretch>
        </p:blipFill>
        <p:spPr>
          <a:xfrm>
            <a:off x="1080493" y="61088"/>
            <a:ext cx="537923" cy="628741"/>
          </a:xfrm>
          <a:prstGeom prst="rect">
            <a:avLst/>
          </a:prstGeom>
        </p:spPr>
      </p:pic>
      <p:pic>
        <p:nvPicPr>
          <p:cNvPr id="21" name="Picture 20"/>
          <p:cNvPicPr>
            <a:picLocks noChangeAspect="1"/>
          </p:cNvPicPr>
          <p:nvPr/>
        </p:nvPicPr>
        <p:blipFill>
          <a:blip r:embed="rId4"/>
          <a:stretch>
            <a:fillRect/>
          </a:stretch>
        </p:blipFill>
        <p:spPr>
          <a:xfrm>
            <a:off x="8303230" y="0"/>
            <a:ext cx="840770" cy="859455"/>
          </a:xfrm>
          <a:prstGeom prst="rect">
            <a:avLst/>
          </a:prstGeom>
        </p:spPr>
      </p:pic>
      <p:sp>
        <p:nvSpPr>
          <p:cNvPr id="20" name="Rectangle 3"/>
          <p:cNvSpPr txBox="1">
            <a:spLocks noChangeArrowheads="1"/>
          </p:cNvSpPr>
          <p:nvPr/>
        </p:nvSpPr>
        <p:spPr>
          <a:xfrm>
            <a:off x="331914" y="2452830"/>
            <a:ext cx="4191000" cy="3276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buClr>
                <a:srgbClr val="800000"/>
              </a:buClr>
              <a:buFont typeface="Wingdings" charset="2"/>
              <a:buChar char="q"/>
            </a:pPr>
            <a:r>
              <a:rPr lang="en-US" sz="2000" dirty="0" smtClean="0">
                <a:ea typeface="ＭＳ Ｐゴシック" charset="0"/>
                <a:cs typeface="ＭＳ Ｐゴシック" charset="0"/>
              </a:rPr>
              <a:t>Infrastructure</a:t>
            </a:r>
          </a:p>
          <a:p>
            <a:pPr lvl="1">
              <a:lnSpc>
                <a:spcPct val="90000"/>
              </a:lnSpc>
              <a:buFont typeface="Courier New"/>
              <a:buChar char="o"/>
            </a:pPr>
            <a:r>
              <a:rPr lang="en-US" sz="2000" dirty="0" smtClean="0">
                <a:ea typeface="ＭＳ Ｐゴシック" charset="0"/>
              </a:rPr>
              <a:t>Configuration (setup)</a:t>
            </a:r>
          </a:p>
          <a:p>
            <a:pPr lvl="1">
              <a:lnSpc>
                <a:spcPct val="90000"/>
              </a:lnSpc>
              <a:buFont typeface="Courier New"/>
              <a:buChar char="o"/>
            </a:pPr>
            <a:r>
              <a:rPr lang="en-US" sz="2000" dirty="0" smtClean="0">
                <a:ea typeface="ＭＳ Ｐゴシック" charset="0"/>
              </a:rPr>
              <a:t>Mesh Management </a:t>
            </a:r>
          </a:p>
          <a:p>
            <a:pPr lvl="1">
              <a:lnSpc>
                <a:spcPct val="90000"/>
              </a:lnSpc>
              <a:buFont typeface="Courier New"/>
              <a:buChar char="o"/>
            </a:pPr>
            <a:r>
              <a:rPr lang="en-US" sz="2000" dirty="0" smtClean="0">
                <a:ea typeface="ＭＳ Ｐゴシック" charset="0"/>
              </a:rPr>
              <a:t>Parallel I/O</a:t>
            </a:r>
          </a:p>
          <a:p>
            <a:pPr lvl="1">
              <a:lnSpc>
                <a:spcPct val="90000"/>
              </a:lnSpc>
              <a:buFont typeface="Courier New"/>
              <a:buChar char="o"/>
            </a:pPr>
            <a:r>
              <a:rPr lang="en-US" sz="2000" dirty="0" smtClean="0">
                <a:ea typeface="ＭＳ Ｐゴシック" charset="0"/>
              </a:rPr>
              <a:t>Monitoring</a:t>
            </a:r>
          </a:p>
          <a:p>
            <a:pPr marL="914400" lvl="2" indent="0">
              <a:lnSpc>
                <a:spcPct val="90000"/>
              </a:lnSpc>
              <a:buNone/>
            </a:pPr>
            <a:r>
              <a:rPr lang="en-US" sz="2000" dirty="0" smtClean="0">
                <a:ea typeface="ヒラギノ角ゴ Pro W3" charset="0"/>
              </a:rPr>
              <a:t>(Performance and progress)</a:t>
            </a:r>
          </a:p>
          <a:p>
            <a:pPr lvl="1">
              <a:lnSpc>
                <a:spcPct val="90000"/>
              </a:lnSpc>
              <a:buFont typeface="Courier New"/>
              <a:buChar char="o"/>
            </a:pPr>
            <a:r>
              <a:rPr lang="en-US" sz="2000" dirty="0" smtClean="0">
                <a:ea typeface="ＭＳ Ｐゴシック" charset="0"/>
              </a:rPr>
              <a:t>Verification</a:t>
            </a:r>
          </a:p>
          <a:p>
            <a:pPr marL="914400" lvl="2" indent="0">
              <a:lnSpc>
                <a:spcPct val="90000"/>
              </a:lnSpc>
              <a:buNone/>
            </a:pPr>
            <a:r>
              <a:rPr lang="en-US" sz="2000" dirty="0" smtClean="0">
                <a:ea typeface="ヒラギノ角ゴ Pro W3" charset="0"/>
              </a:rPr>
              <a:t>(</a:t>
            </a:r>
            <a:r>
              <a:rPr lang="en-US" sz="2000" dirty="0" err="1" smtClean="0">
                <a:ea typeface="ヒラギノ角ゴ Pro W3" charset="0"/>
              </a:rPr>
              <a:t>FlashTest</a:t>
            </a:r>
            <a:r>
              <a:rPr lang="en-US" sz="2000" dirty="0" smtClean="0">
                <a:ea typeface="ヒラギノ角ゴ Pro W3" charset="0"/>
              </a:rPr>
              <a:t>, Unit and regression testing)</a:t>
            </a:r>
          </a:p>
          <a:p>
            <a:pPr lvl="2">
              <a:lnSpc>
                <a:spcPct val="90000"/>
              </a:lnSpc>
            </a:pPr>
            <a:endParaRPr lang="en-US" sz="2000" dirty="0" smtClean="0">
              <a:ea typeface="ヒラギノ角ゴ Pro W3" charset="0"/>
            </a:endParaRPr>
          </a:p>
          <a:p>
            <a:pPr lvl="2">
              <a:lnSpc>
                <a:spcPct val="90000"/>
              </a:lnSpc>
            </a:pPr>
            <a:endParaRPr lang="en-US" sz="2000" dirty="0">
              <a:ea typeface="ヒラギノ角ゴ Pro W3" charset="0"/>
            </a:endParaRPr>
          </a:p>
        </p:txBody>
      </p:sp>
      <p:sp>
        <p:nvSpPr>
          <p:cNvPr id="23" name="Rectangle 4"/>
          <p:cNvSpPr txBox="1">
            <a:spLocks noChangeArrowheads="1"/>
          </p:cNvSpPr>
          <p:nvPr/>
        </p:nvSpPr>
        <p:spPr>
          <a:xfrm>
            <a:off x="914400" y="990600"/>
            <a:ext cx="7467600" cy="1447800"/>
          </a:xfrm>
          <a:prstGeom prst="rect">
            <a:avLst/>
          </a:prstGeom>
          <a:noFill/>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r>
              <a:rPr lang="en-US" sz="2000" dirty="0" smtClean="0">
                <a:solidFill>
                  <a:srgbClr val="000000"/>
                </a:solidFill>
                <a:ea typeface="ＭＳ Ｐゴシック" charset="0"/>
                <a:cs typeface="ＭＳ Ｐゴシック" charset="0"/>
              </a:rPr>
              <a:t>An application code, composed of units/modules. Particular modules are set up together to run different physics problems.</a:t>
            </a:r>
          </a:p>
        </p:txBody>
      </p:sp>
      <p:sp>
        <p:nvSpPr>
          <p:cNvPr id="24" name="Rectangle 6"/>
          <p:cNvSpPr>
            <a:spLocks noChangeArrowheads="1"/>
          </p:cNvSpPr>
          <p:nvPr/>
        </p:nvSpPr>
        <p:spPr bwMode="auto">
          <a:xfrm>
            <a:off x="3276600" y="1795990"/>
            <a:ext cx="16239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2400" u="sng" dirty="0">
                <a:solidFill>
                  <a:srgbClr val="000000"/>
                </a:solidFill>
              </a:rPr>
              <a:t>Capabilities</a:t>
            </a:r>
          </a:p>
        </p:txBody>
      </p:sp>
      <p:sp>
        <p:nvSpPr>
          <p:cNvPr id="25" name="Rectangle 7"/>
          <p:cNvSpPr>
            <a:spLocks noChangeArrowheads="1"/>
          </p:cNvSpPr>
          <p:nvPr/>
        </p:nvSpPr>
        <p:spPr bwMode="auto">
          <a:xfrm>
            <a:off x="4495800" y="2400925"/>
            <a:ext cx="4648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Clr>
                <a:srgbClr val="800000"/>
              </a:buClr>
              <a:buFont typeface="Zapf Dingbats" charset="0"/>
              <a:buChar char="q"/>
            </a:pPr>
            <a:r>
              <a:rPr lang="en-US" sz="2000" dirty="0"/>
              <a:t>Physics</a:t>
            </a:r>
          </a:p>
          <a:p>
            <a:pPr marL="742950" lvl="1" indent="-285750">
              <a:lnSpc>
                <a:spcPct val="90000"/>
              </a:lnSpc>
              <a:spcBef>
                <a:spcPct val="20000"/>
              </a:spcBef>
              <a:buSzPct val="90000"/>
              <a:buFont typeface="Courier New"/>
              <a:buChar char="o"/>
            </a:pPr>
            <a:r>
              <a:rPr lang="en-US" sz="2000" dirty="0"/>
              <a:t>Hydrodynamics, MHD, RHD</a:t>
            </a:r>
          </a:p>
          <a:p>
            <a:pPr marL="742950" lvl="1" indent="-285750">
              <a:lnSpc>
                <a:spcPct val="90000"/>
              </a:lnSpc>
              <a:spcBef>
                <a:spcPct val="20000"/>
              </a:spcBef>
              <a:buSzPct val="90000"/>
              <a:buFont typeface="Courier New"/>
              <a:buChar char="o"/>
            </a:pPr>
            <a:r>
              <a:rPr lang="en-US" sz="2000" dirty="0"/>
              <a:t>Equation of State</a:t>
            </a:r>
          </a:p>
          <a:p>
            <a:pPr marL="742950" lvl="1" indent="-285750">
              <a:lnSpc>
                <a:spcPct val="90000"/>
              </a:lnSpc>
              <a:spcBef>
                <a:spcPct val="20000"/>
              </a:spcBef>
              <a:buSzPct val="90000"/>
              <a:buFont typeface="Courier New"/>
              <a:buChar char="o"/>
            </a:pPr>
            <a:r>
              <a:rPr lang="en-US" sz="2000" dirty="0"/>
              <a:t>Nuclear Physics</a:t>
            </a:r>
          </a:p>
          <a:p>
            <a:pPr marL="742950" lvl="1" indent="-285750">
              <a:lnSpc>
                <a:spcPct val="90000"/>
              </a:lnSpc>
              <a:spcBef>
                <a:spcPct val="20000"/>
              </a:spcBef>
              <a:buSzPct val="90000"/>
              <a:buFont typeface="Courier New"/>
              <a:buChar char="o"/>
            </a:pPr>
            <a:r>
              <a:rPr lang="en-US" sz="2000" dirty="0"/>
              <a:t>Radiation Diffusion</a:t>
            </a:r>
          </a:p>
          <a:p>
            <a:pPr marL="742950" lvl="1" indent="-285750">
              <a:lnSpc>
                <a:spcPct val="90000"/>
              </a:lnSpc>
              <a:spcBef>
                <a:spcPct val="20000"/>
              </a:spcBef>
              <a:buSzPct val="90000"/>
              <a:buFont typeface="Courier New"/>
              <a:buChar char="o"/>
            </a:pPr>
            <a:r>
              <a:rPr lang="en-US" sz="2000" dirty="0"/>
              <a:t>Laser Drive</a:t>
            </a:r>
          </a:p>
          <a:p>
            <a:pPr marL="742950" lvl="1" indent="-285750">
              <a:lnSpc>
                <a:spcPct val="90000"/>
              </a:lnSpc>
              <a:spcBef>
                <a:spcPct val="20000"/>
              </a:spcBef>
              <a:buSzPct val="90000"/>
              <a:buFont typeface="Courier New"/>
              <a:buChar char="o"/>
            </a:pPr>
            <a:r>
              <a:rPr lang="en-US" sz="2000" dirty="0"/>
              <a:t>Gravity</a:t>
            </a:r>
          </a:p>
          <a:p>
            <a:pPr marL="742950" lvl="1" indent="-285750">
              <a:lnSpc>
                <a:spcPct val="90000"/>
              </a:lnSpc>
              <a:spcBef>
                <a:spcPct val="20000"/>
              </a:spcBef>
              <a:buSzPct val="90000"/>
              <a:buFont typeface="Courier New"/>
              <a:buChar char="o"/>
            </a:pPr>
            <a:r>
              <a:rPr lang="en-US" sz="2000" dirty="0"/>
              <a:t>Particles, active and passive</a:t>
            </a:r>
          </a:p>
          <a:p>
            <a:pPr marL="742950" lvl="1" indent="-285750">
              <a:lnSpc>
                <a:spcPct val="90000"/>
              </a:lnSpc>
              <a:spcBef>
                <a:spcPct val="20000"/>
              </a:spcBef>
              <a:buSzPct val="90000"/>
              <a:buFont typeface="Courier New"/>
              <a:buChar char="o"/>
            </a:pPr>
            <a:r>
              <a:rPr lang="en-US" sz="2000" dirty="0"/>
              <a:t>Material Properties </a:t>
            </a:r>
          </a:p>
          <a:p>
            <a:pPr lvl="2">
              <a:lnSpc>
                <a:spcPct val="90000"/>
              </a:lnSpc>
              <a:spcBef>
                <a:spcPct val="20000"/>
              </a:spcBef>
              <a:buClr>
                <a:srgbClr val="CC3300"/>
              </a:buClr>
              <a:buSzPct val="90000"/>
            </a:pPr>
            <a:r>
              <a:rPr lang="en-US" sz="2000" dirty="0" smtClean="0"/>
              <a:t>(Opacities</a:t>
            </a:r>
            <a:r>
              <a:rPr lang="en-US" sz="2000" dirty="0"/>
              <a:t>, Conductivity, </a:t>
            </a:r>
            <a:r>
              <a:rPr lang="en-US" sz="2000" dirty="0" smtClean="0"/>
              <a:t>Resistivity…)</a:t>
            </a:r>
            <a:endParaRPr lang="en-US" sz="2000" dirty="0"/>
          </a:p>
          <a:p>
            <a:pPr marL="742950" lvl="1" indent="-285750">
              <a:lnSpc>
                <a:spcPct val="90000"/>
              </a:lnSpc>
              <a:spcBef>
                <a:spcPct val="20000"/>
              </a:spcBef>
              <a:buSzPct val="90000"/>
              <a:buFont typeface="Courier New"/>
              <a:buChar char="o"/>
            </a:pPr>
            <a:r>
              <a:rPr lang="en-US" sz="2000" dirty="0"/>
              <a:t>Cosmology</a:t>
            </a:r>
          </a:p>
          <a:p>
            <a:pPr marL="742950" lvl="1" indent="-285750">
              <a:lnSpc>
                <a:spcPct val="90000"/>
              </a:lnSpc>
              <a:spcBef>
                <a:spcPct val="20000"/>
              </a:spcBef>
              <a:buClr>
                <a:srgbClr val="CC3300"/>
              </a:buClr>
              <a:buSzPct val="90000"/>
            </a:pPr>
            <a:endParaRPr lang="en-US" sz="2000" dirty="0"/>
          </a:p>
        </p:txBody>
      </p:sp>
    </p:spTree>
    <p:extLst>
      <p:ext uri="{BB962C8B-B14F-4D97-AF65-F5344CB8AC3E}">
        <p14:creationId xmlns:p14="http://schemas.microsoft.com/office/powerpoint/2010/main" val="344965905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8" name="Picture 17"/>
          <p:cNvPicPr>
            <a:picLocks noChangeAspect="1"/>
          </p:cNvPicPr>
          <p:nvPr/>
        </p:nvPicPr>
        <p:blipFill>
          <a:blip r:embed="rId2"/>
          <a:stretch>
            <a:fillRect/>
          </a:stretch>
        </p:blipFill>
        <p:spPr>
          <a:xfrm>
            <a:off x="1" y="0"/>
            <a:ext cx="895300" cy="1068861"/>
          </a:xfrm>
          <a:prstGeom prst="rect">
            <a:avLst/>
          </a:prstGeom>
        </p:spPr>
      </p:pic>
      <p:pic>
        <p:nvPicPr>
          <p:cNvPr id="22" name="Picture 21"/>
          <p:cNvPicPr>
            <a:picLocks noChangeAspect="1"/>
          </p:cNvPicPr>
          <p:nvPr/>
        </p:nvPicPr>
        <p:blipFill>
          <a:blip r:embed="rId3"/>
          <a:stretch>
            <a:fillRect/>
          </a:stretch>
        </p:blipFill>
        <p:spPr>
          <a:xfrm>
            <a:off x="0" y="6461729"/>
            <a:ext cx="338955" cy="396181"/>
          </a:xfrm>
          <a:prstGeom prst="rect">
            <a:avLst/>
          </a:prstGeom>
        </p:spPr>
      </p:pic>
      <p:sp>
        <p:nvSpPr>
          <p:cNvPr id="19" name="TextBox 18"/>
          <p:cNvSpPr txBox="1"/>
          <p:nvPr/>
        </p:nvSpPr>
        <p:spPr>
          <a:xfrm>
            <a:off x="2607107" y="-16995"/>
            <a:ext cx="3945649" cy="584776"/>
          </a:xfrm>
          <a:prstGeom prst="rect">
            <a:avLst/>
          </a:prstGeom>
          <a:noFill/>
        </p:spPr>
        <p:txBody>
          <a:bodyPr wrap="none" rtlCol="0">
            <a:spAutoFit/>
          </a:bodyPr>
          <a:lstStyle/>
          <a:p>
            <a:pPr algn="ctr"/>
            <a:r>
              <a:rPr lang="en-US" sz="3200" i="1" dirty="0" smtClean="0"/>
              <a:t>The FLASH framework </a:t>
            </a:r>
            <a:endParaRPr lang="en-US" sz="3200" i="1" dirty="0"/>
          </a:p>
        </p:txBody>
      </p:sp>
      <p:pic>
        <p:nvPicPr>
          <p:cNvPr id="17" name="Picture 16"/>
          <p:cNvPicPr>
            <a:picLocks noChangeAspect="1"/>
          </p:cNvPicPr>
          <p:nvPr/>
        </p:nvPicPr>
        <p:blipFill>
          <a:blip r:embed="rId3"/>
          <a:stretch>
            <a:fillRect/>
          </a:stretch>
        </p:blipFill>
        <p:spPr>
          <a:xfrm>
            <a:off x="1080493" y="61088"/>
            <a:ext cx="537923" cy="628741"/>
          </a:xfrm>
          <a:prstGeom prst="rect">
            <a:avLst/>
          </a:prstGeom>
        </p:spPr>
      </p:pic>
      <p:pic>
        <p:nvPicPr>
          <p:cNvPr id="21" name="Picture 20"/>
          <p:cNvPicPr>
            <a:picLocks noChangeAspect="1"/>
          </p:cNvPicPr>
          <p:nvPr/>
        </p:nvPicPr>
        <p:blipFill>
          <a:blip r:embed="rId4"/>
          <a:stretch>
            <a:fillRect/>
          </a:stretch>
        </p:blipFill>
        <p:spPr>
          <a:xfrm>
            <a:off x="8303230" y="0"/>
            <a:ext cx="840770" cy="859455"/>
          </a:xfrm>
          <a:prstGeom prst="rect">
            <a:avLst/>
          </a:prstGeom>
        </p:spPr>
      </p:pic>
      <p:sp>
        <p:nvSpPr>
          <p:cNvPr id="26" name="Rectangle 5"/>
          <p:cNvSpPr txBox="1">
            <a:spLocks noChangeArrowheads="1"/>
          </p:cNvSpPr>
          <p:nvPr/>
        </p:nvSpPr>
        <p:spPr>
          <a:xfrm>
            <a:off x="685800" y="990600"/>
            <a:ext cx="7924800" cy="5105400"/>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800000"/>
              </a:buClr>
              <a:buFont typeface="Wingdings" charset="2"/>
              <a:buChar char="q"/>
            </a:pPr>
            <a:r>
              <a:rPr lang="en-US" sz="2400" dirty="0" smtClean="0">
                <a:ea typeface="ＭＳ Ｐゴシック" charset="0"/>
                <a:cs typeface="ＭＳ Ｐゴシック" charset="0"/>
              </a:rPr>
              <a:t>FLASH basic architecture </a:t>
            </a:r>
            <a:r>
              <a:rPr lang="en-US" sz="2400" b="1" dirty="0" smtClean="0">
                <a:ea typeface="ＭＳ Ｐゴシック" charset="0"/>
                <a:cs typeface="ＭＳ Ｐゴシック" charset="0"/>
              </a:rPr>
              <a:t>unit</a:t>
            </a:r>
          </a:p>
          <a:p>
            <a:pPr lvl="1"/>
            <a:r>
              <a:rPr lang="en-US" sz="2400" dirty="0" smtClean="0">
                <a:ea typeface="ＭＳ Ｐゴシック" charset="0"/>
              </a:rPr>
              <a:t>Component of the FLASH code providing a particular functionality</a:t>
            </a:r>
          </a:p>
          <a:p>
            <a:pPr lvl="1"/>
            <a:r>
              <a:rPr lang="en-US" sz="2400" dirty="0" smtClean="0">
                <a:ea typeface="ＭＳ Ｐゴシック" charset="0"/>
              </a:rPr>
              <a:t>Different combinations of units are used for particular problem setups</a:t>
            </a:r>
          </a:p>
          <a:p>
            <a:pPr lvl="1"/>
            <a:r>
              <a:rPr lang="en-US" sz="2400" dirty="0" smtClean="0">
                <a:ea typeface="ＭＳ Ｐゴシック" charset="0"/>
              </a:rPr>
              <a:t>Publishes a public interface (API) for other units’ use.</a:t>
            </a:r>
          </a:p>
          <a:p>
            <a:pPr lvl="1"/>
            <a:r>
              <a:rPr lang="en-US" sz="2400" dirty="0" smtClean="0">
                <a:ea typeface="ＭＳ Ｐゴシック" charset="0"/>
              </a:rPr>
              <a:t>E.g.: Driver, Grid, Hydro, IO etc.</a:t>
            </a:r>
          </a:p>
          <a:p>
            <a:pPr>
              <a:buClr>
                <a:srgbClr val="800000"/>
              </a:buClr>
              <a:buFont typeface="Wingdings" charset="2"/>
              <a:buChar char="q"/>
            </a:pPr>
            <a:r>
              <a:rPr lang="en-US" sz="2400" dirty="0" smtClean="0">
                <a:ea typeface="ＭＳ Ｐゴシック" charset="0"/>
                <a:cs typeface="ＭＳ Ｐゴシック" charset="0"/>
              </a:rPr>
              <a:t>Fake inheritance by use of directory structure</a:t>
            </a:r>
          </a:p>
          <a:p>
            <a:pPr>
              <a:buClr>
                <a:srgbClr val="800000"/>
              </a:buClr>
              <a:buFont typeface="Wingdings" charset="2"/>
              <a:buChar char="q"/>
            </a:pPr>
            <a:endParaRPr lang="en-US" sz="2400" dirty="0" smtClean="0">
              <a:ea typeface="ＭＳ Ｐゴシック" charset="0"/>
              <a:cs typeface="ＭＳ Ｐゴシック" charset="0"/>
            </a:endParaRPr>
          </a:p>
          <a:p>
            <a:pPr>
              <a:buClr>
                <a:srgbClr val="800000"/>
              </a:buClr>
              <a:buFont typeface="Wingdings" charset="2"/>
              <a:buChar char="q"/>
            </a:pPr>
            <a:r>
              <a:rPr lang="en-US" sz="2400" dirty="0" smtClean="0">
                <a:ea typeface="ＭＳ Ｐゴシック" charset="0"/>
                <a:cs typeface="ＭＳ Ｐゴシック" charset="0"/>
              </a:rPr>
              <a:t>Interaction between units governed by the Driver</a:t>
            </a:r>
          </a:p>
          <a:p>
            <a:pPr>
              <a:buClr>
                <a:srgbClr val="800000"/>
              </a:buClr>
              <a:buFont typeface="Wingdings" charset="2"/>
              <a:buChar char="q"/>
            </a:pPr>
            <a:endParaRPr lang="en-US" sz="2400" dirty="0" smtClean="0">
              <a:ea typeface="ＭＳ Ｐゴシック" charset="0"/>
              <a:cs typeface="ＭＳ Ｐゴシック" charset="0"/>
            </a:endParaRPr>
          </a:p>
          <a:p>
            <a:pPr>
              <a:buClr>
                <a:srgbClr val="800000"/>
              </a:buClr>
              <a:buFont typeface="Wingdings" charset="2"/>
              <a:buChar char="q"/>
            </a:pPr>
            <a:r>
              <a:rPr lang="en-US" sz="2400" dirty="0" smtClean="0">
                <a:ea typeface="ＭＳ Ｐゴシック" charset="0"/>
                <a:cs typeface="ＭＳ Ｐゴシック" charset="0"/>
              </a:rPr>
              <a:t>Not all units are included in all applications</a:t>
            </a:r>
          </a:p>
          <a:p>
            <a:endParaRPr lang="en-US" sz="2400" dirty="0">
              <a:ea typeface="ＭＳ Ｐゴシック" charset="0"/>
              <a:cs typeface="ＭＳ Ｐゴシック" charset="0"/>
            </a:endParaRPr>
          </a:p>
        </p:txBody>
      </p:sp>
    </p:spTree>
    <p:extLst>
      <p:ext uri="{BB962C8B-B14F-4D97-AF65-F5344CB8AC3E}">
        <p14:creationId xmlns:p14="http://schemas.microsoft.com/office/powerpoint/2010/main" val="11210444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8" name="Picture 17"/>
          <p:cNvPicPr>
            <a:picLocks noChangeAspect="1"/>
          </p:cNvPicPr>
          <p:nvPr/>
        </p:nvPicPr>
        <p:blipFill>
          <a:blip r:embed="rId2"/>
          <a:stretch>
            <a:fillRect/>
          </a:stretch>
        </p:blipFill>
        <p:spPr>
          <a:xfrm>
            <a:off x="1" y="0"/>
            <a:ext cx="895300" cy="1068861"/>
          </a:xfrm>
          <a:prstGeom prst="rect">
            <a:avLst/>
          </a:prstGeom>
        </p:spPr>
      </p:pic>
      <p:pic>
        <p:nvPicPr>
          <p:cNvPr id="22" name="Picture 21"/>
          <p:cNvPicPr>
            <a:picLocks noChangeAspect="1"/>
          </p:cNvPicPr>
          <p:nvPr/>
        </p:nvPicPr>
        <p:blipFill>
          <a:blip r:embed="rId3"/>
          <a:stretch>
            <a:fillRect/>
          </a:stretch>
        </p:blipFill>
        <p:spPr>
          <a:xfrm>
            <a:off x="0" y="6461729"/>
            <a:ext cx="338955" cy="396181"/>
          </a:xfrm>
          <a:prstGeom prst="rect">
            <a:avLst/>
          </a:prstGeom>
        </p:spPr>
      </p:pic>
      <p:sp>
        <p:nvSpPr>
          <p:cNvPr id="19" name="TextBox 18"/>
          <p:cNvSpPr txBox="1"/>
          <p:nvPr/>
        </p:nvSpPr>
        <p:spPr>
          <a:xfrm>
            <a:off x="2607107" y="-16995"/>
            <a:ext cx="3945649" cy="584776"/>
          </a:xfrm>
          <a:prstGeom prst="rect">
            <a:avLst/>
          </a:prstGeom>
          <a:noFill/>
        </p:spPr>
        <p:txBody>
          <a:bodyPr wrap="none" rtlCol="0">
            <a:spAutoFit/>
          </a:bodyPr>
          <a:lstStyle/>
          <a:p>
            <a:pPr algn="ctr"/>
            <a:r>
              <a:rPr lang="en-US" sz="3200" i="1" dirty="0" smtClean="0"/>
              <a:t>The FLASH framework </a:t>
            </a:r>
            <a:endParaRPr lang="en-US" sz="3200" i="1" dirty="0"/>
          </a:p>
        </p:txBody>
      </p:sp>
      <p:pic>
        <p:nvPicPr>
          <p:cNvPr id="17" name="Picture 16"/>
          <p:cNvPicPr>
            <a:picLocks noChangeAspect="1"/>
          </p:cNvPicPr>
          <p:nvPr/>
        </p:nvPicPr>
        <p:blipFill>
          <a:blip r:embed="rId3"/>
          <a:stretch>
            <a:fillRect/>
          </a:stretch>
        </p:blipFill>
        <p:spPr>
          <a:xfrm>
            <a:off x="1080493" y="61088"/>
            <a:ext cx="537923" cy="628741"/>
          </a:xfrm>
          <a:prstGeom prst="rect">
            <a:avLst/>
          </a:prstGeom>
        </p:spPr>
      </p:pic>
      <p:pic>
        <p:nvPicPr>
          <p:cNvPr id="21" name="Picture 20"/>
          <p:cNvPicPr>
            <a:picLocks noChangeAspect="1"/>
          </p:cNvPicPr>
          <p:nvPr/>
        </p:nvPicPr>
        <p:blipFill>
          <a:blip r:embed="rId4"/>
          <a:stretch>
            <a:fillRect/>
          </a:stretch>
        </p:blipFill>
        <p:spPr>
          <a:xfrm>
            <a:off x="8303230" y="0"/>
            <a:ext cx="840770" cy="859455"/>
          </a:xfrm>
          <a:prstGeom prst="rect">
            <a:avLst/>
          </a:prstGeom>
        </p:spPr>
      </p:pic>
      <p:sp>
        <p:nvSpPr>
          <p:cNvPr id="26" name="Oval 3"/>
          <p:cNvSpPr>
            <a:spLocks noChangeArrowheads="1"/>
          </p:cNvSpPr>
          <p:nvPr/>
        </p:nvSpPr>
        <p:spPr bwMode="auto">
          <a:xfrm>
            <a:off x="3962400" y="3429000"/>
            <a:ext cx="1116013" cy="1073150"/>
          </a:xfrm>
          <a:prstGeom prst="ellipse">
            <a:avLst/>
          </a:prstGeom>
          <a:solidFill>
            <a:srgbClr val="FFFF00"/>
          </a:solidFill>
          <a:ln w="9525">
            <a:solidFill>
              <a:schemeClr val="tx1"/>
            </a:solidFill>
            <a:round/>
            <a:headEnd/>
            <a:tailEnd/>
          </a:ln>
        </p:spPr>
        <p:txBody>
          <a:bodyPr wrap="none" anchor="ctr"/>
          <a:lstStyle/>
          <a:p>
            <a:pPr algn="ctr"/>
            <a:r>
              <a:rPr lang="en-US" sz="2400">
                <a:latin typeface="Arial" charset="0"/>
                <a:ea typeface="ＭＳ Ｐゴシック" charset="0"/>
                <a:cs typeface="ＭＳ Ｐゴシック" charset="0"/>
              </a:rPr>
              <a:t>Driver</a:t>
            </a:r>
          </a:p>
        </p:txBody>
      </p:sp>
      <p:sp>
        <p:nvSpPr>
          <p:cNvPr id="27" name="Oval 4"/>
          <p:cNvSpPr>
            <a:spLocks noChangeArrowheads="1"/>
          </p:cNvSpPr>
          <p:nvPr/>
        </p:nvSpPr>
        <p:spPr bwMode="auto">
          <a:xfrm>
            <a:off x="5181600" y="1447800"/>
            <a:ext cx="1327150" cy="1341438"/>
          </a:xfrm>
          <a:prstGeom prst="ellipse">
            <a:avLst/>
          </a:prstGeom>
          <a:solidFill>
            <a:srgbClr val="00FF00"/>
          </a:solidFill>
          <a:ln w="9525">
            <a:solidFill>
              <a:schemeClr val="tx1"/>
            </a:solidFill>
            <a:round/>
            <a:headEnd/>
            <a:tailEnd/>
          </a:ln>
        </p:spPr>
        <p:txBody>
          <a:bodyPr wrap="none" anchor="ctr"/>
          <a:lstStyle/>
          <a:p>
            <a:pPr algn="ctr"/>
            <a:r>
              <a:rPr lang="en-US">
                <a:latin typeface="Arial" charset="0"/>
                <a:ea typeface="ＭＳ Ｐゴシック" charset="0"/>
                <a:cs typeface="ＭＳ Ｐゴシック" charset="0"/>
              </a:rPr>
              <a:t>I/O</a:t>
            </a:r>
            <a:endParaRPr lang="en-US" sz="2400">
              <a:latin typeface="Arial" charset="0"/>
              <a:ea typeface="ＭＳ Ｐゴシック" charset="0"/>
              <a:cs typeface="ＭＳ Ｐゴシック" charset="0"/>
            </a:endParaRPr>
          </a:p>
        </p:txBody>
      </p:sp>
      <p:sp>
        <p:nvSpPr>
          <p:cNvPr id="28" name="Oval 5"/>
          <p:cNvSpPr>
            <a:spLocks noChangeArrowheads="1"/>
          </p:cNvSpPr>
          <p:nvPr/>
        </p:nvSpPr>
        <p:spPr bwMode="auto">
          <a:xfrm>
            <a:off x="3505200" y="1447800"/>
            <a:ext cx="1555750" cy="1341438"/>
          </a:xfrm>
          <a:prstGeom prst="ellipse">
            <a:avLst/>
          </a:prstGeom>
          <a:solidFill>
            <a:srgbClr val="00FF00"/>
          </a:solidFill>
          <a:ln w="9525">
            <a:solidFill>
              <a:schemeClr val="tx1"/>
            </a:solidFill>
            <a:round/>
            <a:headEnd/>
            <a:tailEnd/>
          </a:ln>
        </p:spPr>
        <p:txBody>
          <a:bodyPr wrap="none" anchor="ctr"/>
          <a:lstStyle/>
          <a:p>
            <a:pPr algn="ctr"/>
            <a:r>
              <a:rPr lang="en-US">
                <a:latin typeface="Arial" charset="0"/>
                <a:ea typeface="ＭＳ Ｐゴシック" charset="0"/>
                <a:cs typeface="ＭＳ Ｐゴシック" charset="0"/>
              </a:rPr>
              <a:t>Runtime</a:t>
            </a:r>
          </a:p>
          <a:p>
            <a:pPr algn="ctr"/>
            <a:r>
              <a:rPr lang="en-US">
                <a:latin typeface="Arial" charset="0"/>
                <a:ea typeface="ＭＳ Ｐゴシック" charset="0"/>
                <a:cs typeface="ＭＳ Ｐゴシック" charset="0"/>
              </a:rPr>
              <a:t>Params</a:t>
            </a:r>
            <a:endParaRPr lang="en-US" sz="2400">
              <a:latin typeface="Arial" charset="0"/>
              <a:ea typeface="ＭＳ Ｐゴシック" charset="0"/>
              <a:cs typeface="ＭＳ Ｐゴシック" charset="0"/>
            </a:endParaRPr>
          </a:p>
        </p:txBody>
      </p:sp>
      <p:sp>
        <p:nvSpPr>
          <p:cNvPr id="29" name="Oval 6"/>
          <p:cNvSpPr>
            <a:spLocks noChangeArrowheads="1"/>
          </p:cNvSpPr>
          <p:nvPr/>
        </p:nvSpPr>
        <p:spPr bwMode="auto">
          <a:xfrm>
            <a:off x="2057400" y="1447800"/>
            <a:ext cx="1327150" cy="1341438"/>
          </a:xfrm>
          <a:prstGeom prst="ellipse">
            <a:avLst/>
          </a:prstGeom>
          <a:solidFill>
            <a:srgbClr val="00FF00"/>
          </a:solidFill>
          <a:ln w="9525">
            <a:solidFill>
              <a:schemeClr val="tx1"/>
            </a:solidFill>
            <a:round/>
            <a:headEnd/>
            <a:tailEnd/>
          </a:ln>
        </p:spPr>
        <p:txBody>
          <a:bodyPr wrap="none" anchor="ctr"/>
          <a:lstStyle/>
          <a:p>
            <a:pPr algn="ctr"/>
            <a:r>
              <a:rPr lang="en-US">
                <a:latin typeface="Arial" charset="0"/>
                <a:ea typeface="ＭＳ Ｐゴシック" charset="0"/>
                <a:cs typeface="ＭＳ Ｐゴシック" charset="0"/>
              </a:rPr>
              <a:t>Grid</a:t>
            </a:r>
            <a:endParaRPr lang="en-US" sz="2400">
              <a:latin typeface="Arial" charset="0"/>
              <a:ea typeface="ＭＳ Ｐゴシック" charset="0"/>
              <a:cs typeface="ＭＳ Ｐゴシック" charset="0"/>
            </a:endParaRPr>
          </a:p>
          <a:p>
            <a:pPr algn="ctr"/>
            <a:endParaRPr lang="en-US" sz="2400">
              <a:latin typeface="Arial" charset="0"/>
              <a:ea typeface="ＭＳ Ｐゴシック" charset="0"/>
              <a:cs typeface="ＭＳ Ｐゴシック" charset="0"/>
            </a:endParaRPr>
          </a:p>
        </p:txBody>
      </p:sp>
      <p:sp>
        <p:nvSpPr>
          <p:cNvPr id="30" name="Oval 7"/>
          <p:cNvSpPr>
            <a:spLocks noChangeArrowheads="1"/>
          </p:cNvSpPr>
          <p:nvPr/>
        </p:nvSpPr>
        <p:spPr bwMode="auto">
          <a:xfrm>
            <a:off x="6629400" y="3124200"/>
            <a:ext cx="1524000" cy="1127125"/>
          </a:xfrm>
          <a:prstGeom prst="ellipse">
            <a:avLst/>
          </a:prstGeom>
          <a:solidFill>
            <a:srgbClr val="CC99FF"/>
          </a:solidFill>
          <a:ln w="9525">
            <a:solidFill>
              <a:schemeClr val="tx1"/>
            </a:solidFill>
            <a:round/>
            <a:headEnd/>
            <a:tailEnd/>
          </a:ln>
        </p:spPr>
        <p:txBody>
          <a:bodyPr wrap="none" anchor="ctr"/>
          <a:lstStyle/>
          <a:p>
            <a:pPr algn="ctr"/>
            <a:r>
              <a:rPr lang="en-US">
                <a:latin typeface="Arial" charset="0"/>
                <a:ea typeface="ＭＳ Ｐゴシック" charset="0"/>
                <a:cs typeface="ＭＳ Ｐゴシック" charset="0"/>
              </a:rPr>
              <a:t>Profiling</a:t>
            </a:r>
            <a:endParaRPr lang="en-US" sz="2400">
              <a:latin typeface="Arial" charset="0"/>
              <a:ea typeface="ＭＳ Ｐゴシック" charset="0"/>
              <a:cs typeface="ＭＳ Ｐゴシック" charset="0"/>
            </a:endParaRPr>
          </a:p>
        </p:txBody>
      </p:sp>
      <p:sp>
        <p:nvSpPr>
          <p:cNvPr id="31" name="Oval 8"/>
          <p:cNvSpPr>
            <a:spLocks noChangeArrowheads="1"/>
          </p:cNvSpPr>
          <p:nvPr/>
        </p:nvSpPr>
        <p:spPr bwMode="auto">
          <a:xfrm>
            <a:off x="6629400" y="4419600"/>
            <a:ext cx="1676400" cy="1143000"/>
          </a:xfrm>
          <a:prstGeom prst="ellipse">
            <a:avLst/>
          </a:prstGeom>
          <a:solidFill>
            <a:srgbClr val="CC99FF"/>
          </a:solidFill>
          <a:ln w="9525">
            <a:solidFill>
              <a:schemeClr val="tx1"/>
            </a:solidFill>
            <a:round/>
            <a:headEnd/>
            <a:tailEnd/>
          </a:ln>
        </p:spPr>
        <p:txBody>
          <a:bodyPr wrap="none" anchor="ctr"/>
          <a:lstStyle/>
          <a:p>
            <a:pPr algn="ctr"/>
            <a:r>
              <a:rPr lang="en-US" sz="2400">
                <a:latin typeface="Arial" charset="0"/>
                <a:ea typeface="ＭＳ Ｐゴシック" charset="0"/>
                <a:cs typeface="ＭＳ Ｐゴシック" charset="0"/>
              </a:rPr>
              <a:t>Logfile</a:t>
            </a:r>
          </a:p>
        </p:txBody>
      </p:sp>
      <p:sp>
        <p:nvSpPr>
          <p:cNvPr id="32" name="Oval 9"/>
          <p:cNvSpPr>
            <a:spLocks noChangeArrowheads="1"/>
          </p:cNvSpPr>
          <p:nvPr/>
        </p:nvSpPr>
        <p:spPr bwMode="auto">
          <a:xfrm>
            <a:off x="3657600" y="4800600"/>
            <a:ext cx="1676400" cy="1073150"/>
          </a:xfrm>
          <a:prstGeom prst="ellipse">
            <a:avLst/>
          </a:prstGeom>
          <a:solidFill>
            <a:srgbClr val="993366"/>
          </a:solidFill>
          <a:ln w="9525">
            <a:solidFill>
              <a:schemeClr val="tx1"/>
            </a:solidFill>
            <a:round/>
            <a:headEnd/>
            <a:tailEnd/>
          </a:ln>
        </p:spPr>
        <p:txBody>
          <a:bodyPr wrap="none" anchor="ctr"/>
          <a:lstStyle/>
          <a:p>
            <a:pPr algn="ctr"/>
            <a:r>
              <a:rPr lang="en-US" sz="2400">
                <a:latin typeface="Arial" charset="0"/>
                <a:ea typeface="ＭＳ Ｐゴシック" charset="0"/>
                <a:cs typeface="ＭＳ Ｐゴシック" charset="0"/>
              </a:rPr>
              <a:t>Simulation</a:t>
            </a:r>
          </a:p>
        </p:txBody>
      </p:sp>
      <p:sp>
        <p:nvSpPr>
          <p:cNvPr id="33" name="Oval 10"/>
          <p:cNvSpPr>
            <a:spLocks noChangeArrowheads="1"/>
          </p:cNvSpPr>
          <p:nvPr/>
        </p:nvSpPr>
        <p:spPr bwMode="auto">
          <a:xfrm>
            <a:off x="1324262" y="1237680"/>
            <a:ext cx="5867400" cy="1752600"/>
          </a:xfrm>
          <a:prstGeom prst="ellipse">
            <a:avLst/>
          </a:prstGeom>
          <a:solidFill>
            <a:srgbClr val="CCFFFF">
              <a:alpha val="0"/>
            </a:srgbClr>
          </a:solidFill>
          <a:ln w="9525">
            <a:solidFill>
              <a:schemeClr val="tx1"/>
            </a:solidFill>
            <a:round/>
            <a:headEnd/>
            <a:tailEnd/>
          </a:ln>
        </p:spPr>
        <p:txBody>
          <a:bodyPr wrap="none" anchor="ctr"/>
          <a:lstStyle/>
          <a:p>
            <a:endParaRPr lang="en-US"/>
          </a:p>
        </p:txBody>
      </p:sp>
      <p:sp>
        <p:nvSpPr>
          <p:cNvPr id="34" name="Oval 11"/>
          <p:cNvSpPr>
            <a:spLocks noChangeArrowheads="1"/>
          </p:cNvSpPr>
          <p:nvPr/>
        </p:nvSpPr>
        <p:spPr bwMode="auto">
          <a:xfrm>
            <a:off x="6096000" y="2895600"/>
            <a:ext cx="2667000" cy="2895600"/>
          </a:xfrm>
          <a:prstGeom prst="ellipse">
            <a:avLst/>
          </a:prstGeom>
          <a:solidFill>
            <a:schemeClr val="accent1">
              <a:alpha val="0"/>
            </a:schemeClr>
          </a:solidFill>
          <a:ln w="9525">
            <a:solidFill>
              <a:schemeClr val="tx1"/>
            </a:solidFill>
            <a:round/>
            <a:headEnd/>
            <a:tailEnd/>
          </a:ln>
        </p:spPr>
        <p:txBody>
          <a:bodyPr wrap="none" anchor="ctr"/>
          <a:lstStyle/>
          <a:p>
            <a:endParaRPr lang="en-US"/>
          </a:p>
        </p:txBody>
      </p:sp>
      <p:sp>
        <p:nvSpPr>
          <p:cNvPr id="35" name="Text Box 12"/>
          <p:cNvSpPr txBox="1">
            <a:spLocks noChangeArrowheads="1"/>
          </p:cNvSpPr>
          <p:nvPr/>
        </p:nvSpPr>
        <p:spPr bwMode="auto">
          <a:xfrm>
            <a:off x="3125788" y="762000"/>
            <a:ext cx="1979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charset="0"/>
                <a:ea typeface="ヒラギノ角ゴ Pro W3" charset="0"/>
                <a:cs typeface="ヒラギノ角ゴ Pro W3" charset="0"/>
              </a:defRPr>
            </a:lvl1pPr>
            <a:lvl2pPr marL="37931725" indent="-37474525">
              <a:defRPr sz="2800">
                <a:solidFill>
                  <a:schemeClr val="tx1"/>
                </a:solidFill>
                <a:latin typeface="Times" charset="0"/>
                <a:ea typeface="ヒラギノ角ゴ Pro W3" charset="0"/>
                <a:cs typeface="ヒラギノ角ゴ Pro W3" charset="0"/>
              </a:defRPr>
            </a:lvl2pPr>
            <a:lvl3pPr>
              <a:defRPr sz="2800">
                <a:solidFill>
                  <a:schemeClr val="tx1"/>
                </a:solidFill>
                <a:latin typeface="Times" charset="0"/>
                <a:ea typeface="ヒラギノ角ゴ Pro W3" charset="0"/>
                <a:cs typeface="ヒラギノ角ゴ Pro W3" charset="0"/>
              </a:defRPr>
            </a:lvl3pPr>
            <a:lvl4pPr>
              <a:defRPr sz="2800">
                <a:solidFill>
                  <a:schemeClr val="tx1"/>
                </a:solidFill>
                <a:latin typeface="Times" charset="0"/>
                <a:ea typeface="ヒラギノ角ゴ Pro W3" charset="0"/>
                <a:cs typeface="ヒラギノ角ゴ Pro W3" charset="0"/>
              </a:defRPr>
            </a:lvl4pPr>
            <a:lvl5pPr>
              <a:defRPr sz="28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8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8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8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800">
                <a:solidFill>
                  <a:schemeClr val="tx1"/>
                </a:solidFill>
                <a:latin typeface="Times" charset="0"/>
                <a:ea typeface="ヒラギノ角ゴ Pro W3" charset="0"/>
                <a:cs typeface="ヒラギノ角ゴ Pro W3" charset="0"/>
              </a:defRPr>
            </a:lvl9pPr>
          </a:lstStyle>
          <a:p>
            <a:pPr algn="ctr"/>
            <a:r>
              <a:rPr lang="en-US" sz="2400" dirty="0">
                <a:solidFill>
                  <a:srgbClr val="000000"/>
                </a:solidFill>
                <a:latin typeface="Arial" charset="0"/>
              </a:rPr>
              <a:t>Infrastructure</a:t>
            </a:r>
          </a:p>
        </p:txBody>
      </p:sp>
      <p:sp>
        <p:nvSpPr>
          <p:cNvPr id="36" name="Text Box 13"/>
          <p:cNvSpPr txBox="1">
            <a:spLocks noChangeArrowheads="1"/>
          </p:cNvSpPr>
          <p:nvPr/>
        </p:nvSpPr>
        <p:spPr bwMode="auto">
          <a:xfrm>
            <a:off x="6811236" y="2408238"/>
            <a:ext cx="160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charset="0"/>
                <a:ea typeface="ヒラギノ角ゴ Pro W3" charset="0"/>
                <a:cs typeface="ヒラギノ角ゴ Pro W3" charset="0"/>
              </a:defRPr>
            </a:lvl1pPr>
            <a:lvl2pPr marL="37931725" indent="-37474525">
              <a:defRPr sz="2800">
                <a:solidFill>
                  <a:schemeClr val="tx1"/>
                </a:solidFill>
                <a:latin typeface="Times" charset="0"/>
                <a:ea typeface="ヒラギノ角ゴ Pro W3" charset="0"/>
                <a:cs typeface="ヒラギノ角ゴ Pro W3" charset="0"/>
              </a:defRPr>
            </a:lvl2pPr>
            <a:lvl3pPr>
              <a:defRPr sz="2800">
                <a:solidFill>
                  <a:schemeClr val="tx1"/>
                </a:solidFill>
                <a:latin typeface="Times" charset="0"/>
                <a:ea typeface="ヒラギノ角ゴ Pro W3" charset="0"/>
                <a:cs typeface="ヒラギノ角ゴ Pro W3" charset="0"/>
              </a:defRPr>
            </a:lvl3pPr>
            <a:lvl4pPr>
              <a:defRPr sz="2800">
                <a:solidFill>
                  <a:schemeClr val="tx1"/>
                </a:solidFill>
                <a:latin typeface="Times" charset="0"/>
                <a:ea typeface="ヒラギノ角ゴ Pro W3" charset="0"/>
                <a:cs typeface="ヒラギノ角ゴ Pro W3" charset="0"/>
              </a:defRPr>
            </a:lvl4pPr>
            <a:lvl5pPr>
              <a:defRPr sz="28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8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8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8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800">
                <a:solidFill>
                  <a:schemeClr val="tx1"/>
                </a:solidFill>
                <a:latin typeface="Times" charset="0"/>
                <a:ea typeface="ヒラギノ角ゴ Pro W3" charset="0"/>
                <a:cs typeface="ヒラギノ角ゴ Pro W3" charset="0"/>
              </a:defRPr>
            </a:lvl9pPr>
          </a:lstStyle>
          <a:p>
            <a:pPr algn="ctr"/>
            <a:r>
              <a:rPr lang="en-US" sz="2400" dirty="0" smtClean="0">
                <a:solidFill>
                  <a:srgbClr val="000000"/>
                </a:solidFill>
                <a:latin typeface="Arial" charset="0"/>
              </a:rPr>
              <a:t>Monitoring</a:t>
            </a:r>
            <a:endParaRPr lang="en-US" sz="2000" dirty="0">
              <a:solidFill>
                <a:srgbClr val="000000"/>
              </a:solidFill>
              <a:latin typeface="Arial" charset="0"/>
            </a:endParaRPr>
          </a:p>
        </p:txBody>
      </p:sp>
      <p:sp>
        <p:nvSpPr>
          <p:cNvPr id="37" name="Oval 14"/>
          <p:cNvSpPr>
            <a:spLocks noChangeArrowheads="1"/>
          </p:cNvSpPr>
          <p:nvPr/>
        </p:nvSpPr>
        <p:spPr bwMode="auto">
          <a:xfrm>
            <a:off x="457200" y="3200400"/>
            <a:ext cx="1116013" cy="1073150"/>
          </a:xfrm>
          <a:prstGeom prst="ellipse">
            <a:avLst/>
          </a:prstGeom>
          <a:solidFill>
            <a:srgbClr val="FF9900"/>
          </a:solidFill>
          <a:ln w="9525">
            <a:solidFill>
              <a:schemeClr val="tx1"/>
            </a:solidFill>
            <a:round/>
            <a:headEnd/>
            <a:tailEnd/>
          </a:ln>
        </p:spPr>
        <p:txBody>
          <a:bodyPr wrap="none" anchor="ctr"/>
          <a:lstStyle/>
          <a:p>
            <a:pPr algn="ctr"/>
            <a:r>
              <a:rPr lang="en-US" sz="2400">
                <a:latin typeface="Arial" charset="0"/>
                <a:ea typeface="ＭＳ Ｐゴシック" charset="0"/>
                <a:cs typeface="ＭＳ Ｐゴシック" charset="0"/>
              </a:rPr>
              <a:t>Hydro</a:t>
            </a:r>
          </a:p>
        </p:txBody>
      </p:sp>
      <p:sp>
        <p:nvSpPr>
          <p:cNvPr id="38" name="Oval 15"/>
          <p:cNvSpPr>
            <a:spLocks noChangeArrowheads="1"/>
          </p:cNvSpPr>
          <p:nvPr/>
        </p:nvSpPr>
        <p:spPr bwMode="auto">
          <a:xfrm>
            <a:off x="1676400" y="4343400"/>
            <a:ext cx="1116013" cy="1073150"/>
          </a:xfrm>
          <a:prstGeom prst="ellipse">
            <a:avLst/>
          </a:prstGeom>
          <a:solidFill>
            <a:srgbClr val="FF9900"/>
          </a:solidFill>
          <a:ln w="9525">
            <a:solidFill>
              <a:schemeClr val="tx1"/>
            </a:solidFill>
            <a:round/>
            <a:headEnd/>
            <a:tailEnd/>
          </a:ln>
        </p:spPr>
        <p:txBody>
          <a:bodyPr wrap="none" anchor="ctr"/>
          <a:lstStyle/>
          <a:p>
            <a:pPr algn="ctr"/>
            <a:r>
              <a:rPr lang="en-US" sz="2400">
                <a:latin typeface="Arial" charset="0"/>
                <a:ea typeface="ＭＳ Ｐゴシック" charset="0"/>
                <a:cs typeface="ＭＳ Ｐゴシック" charset="0"/>
              </a:rPr>
              <a:t>Burn</a:t>
            </a:r>
          </a:p>
        </p:txBody>
      </p:sp>
      <p:sp>
        <p:nvSpPr>
          <p:cNvPr id="39" name="Oval 16"/>
          <p:cNvSpPr>
            <a:spLocks noChangeArrowheads="1"/>
          </p:cNvSpPr>
          <p:nvPr/>
        </p:nvSpPr>
        <p:spPr bwMode="auto">
          <a:xfrm>
            <a:off x="457200" y="4343400"/>
            <a:ext cx="1116013" cy="1073150"/>
          </a:xfrm>
          <a:prstGeom prst="ellipse">
            <a:avLst/>
          </a:prstGeom>
          <a:solidFill>
            <a:srgbClr val="FF9900"/>
          </a:solidFill>
          <a:ln w="9525">
            <a:solidFill>
              <a:schemeClr val="tx1"/>
            </a:solidFill>
            <a:round/>
            <a:headEnd/>
            <a:tailEnd/>
          </a:ln>
        </p:spPr>
        <p:txBody>
          <a:bodyPr wrap="none" anchor="ctr"/>
          <a:lstStyle/>
          <a:p>
            <a:pPr algn="ctr"/>
            <a:r>
              <a:rPr lang="en-US" sz="2400">
                <a:latin typeface="Arial" charset="0"/>
                <a:ea typeface="ＭＳ Ｐゴシック" charset="0"/>
                <a:cs typeface="ＭＳ Ｐゴシック" charset="0"/>
              </a:rPr>
              <a:t>Gravity</a:t>
            </a:r>
          </a:p>
        </p:txBody>
      </p:sp>
      <p:sp>
        <p:nvSpPr>
          <p:cNvPr id="40" name="Oval 17"/>
          <p:cNvSpPr>
            <a:spLocks noChangeArrowheads="1"/>
          </p:cNvSpPr>
          <p:nvPr/>
        </p:nvSpPr>
        <p:spPr bwMode="auto">
          <a:xfrm>
            <a:off x="1676400" y="3200400"/>
            <a:ext cx="1116013" cy="1073150"/>
          </a:xfrm>
          <a:prstGeom prst="ellipse">
            <a:avLst/>
          </a:prstGeom>
          <a:solidFill>
            <a:srgbClr val="FF9900"/>
          </a:solidFill>
          <a:ln w="9525">
            <a:solidFill>
              <a:schemeClr val="tx1"/>
            </a:solidFill>
            <a:round/>
            <a:headEnd/>
            <a:tailEnd/>
          </a:ln>
        </p:spPr>
        <p:txBody>
          <a:bodyPr wrap="none" anchor="ctr"/>
          <a:lstStyle/>
          <a:p>
            <a:pPr algn="ctr"/>
            <a:r>
              <a:rPr lang="en-US" sz="2400">
                <a:latin typeface="Arial" charset="0"/>
                <a:ea typeface="ＭＳ Ｐゴシック" charset="0"/>
                <a:cs typeface="ＭＳ Ｐゴシック" charset="0"/>
              </a:rPr>
              <a:t>MHD</a:t>
            </a:r>
          </a:p>
        </p:txBody>
      </p:sp>
      <p:sp>
        <p:nvSpPr>
          <p:cNvPr id="41" name="Oval 18"/>
          <p:cNvSpPr>
            <a:spLocks noChangeArrowheads="1"/>
          </p:cNvSpPr>
          <p:nvPr/>
        </p:nvSpPr>
        <p:spPr bwMode="auto">
          <a:xfrm>
            <a:off x="152400" y="2895600"/>
            <a:ext cx="2971800" cy="2895600"/>
          </a:xfrm>
          <a:prstGeom prst="ellipse">
            <a:avLst/>
          </a:prstGeom>
          <a:solidFill>
            <a:schemeClr val="accent1">
              <a:alpha val="0"/>
            </a:schemeClr>
          </a:solidFill>
          <a:ln w="9525">
            <a:solidFill>
              <a:schemeClr val="tx1"/>
            </a:solidFill>
            <a:round/>
            <a:headEnd/>
            <a:tailEnd/>
          </a:ln>
        </p:spPr>
        <p:txBody>
          <a:bodyPr wrap="none" anchor="ctr"/>
          <a:lstStyle/>
          <a:p>
            <a:endParaRPr lang="en-US"/>
          </a:p>
        </p:txBody>
      </p:sp>
      <p:sp>
        <p:nvSpPr>
          <p:cNvPr id="42" name="Text Box 19"/>
          <p:cNvSpPr txBox="1">
            <a:spLocks noChangeArrowheads="1"/>
          </p:cNvSpPr>
          <p:nvPr/>
        </p:nvSpPr>
        <p:spPr bwMode="auto">
          <a:xfrm>
            <a:off x="298450" y="2484438"/>
            <a:ext cx="1235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charset="0"/>
                <a:ea typeface="ヒラギノ角ゴ Pro W3" charset="0"/>
                <a:cs typeface="ヒラギノ角ゴ Pro W3" charset="0"/>
              </a:defRPr>
            </a:lvl1pPr>
            <a:lvl2pPr marL="37931725" indent="-37474525">
              <a:defRPr sz="2800">
                <a:solidFill>
                  <a:schemeClr val="tx1"/>
                </a:solidFill>
                <a:latin typeface="Times" charset="0"/>
                <a:ea typeface="ヒラギノ角ゴ Pro W3" charset="0"/>
                <a:cs typeface="ヒラギノ角ゴ Pro W3" charset="0"/>
              </a:defRPr>
            </a:lvl2pPr>
            <a:lvl3pPr>
              <a:defRPr sz="2800">
                <a:solidFill>
                  <a:schemeClr val="tx1"/>
                </a:solidFill>
                <a:latin typeface="Times" charset="0"/>
                <a:ea typeface="ヒラギノ角ゴ Pro W3" charset="0"/>
                <a:cs typeface="ヒラギノ角ゴ Pro W3" charset="0"/>
              </a:defRPr>
            </a:lvl3pPr>
            <a:lvl4pPr>
              <a:defRPr sz="2800">
                <a:solidFill>
                  <a:schemeClr val="tx1"/>
                </a:solidFill>
                <a:latin typeface="Times" charset="0"/>
                <a:ea typeface="ヒラギノ角ゴ Pro W3" charset="0"/>
                <a:cs typeface="ヒラギノ角ゴ Pro W3" charset="0"/>
              </a:defRPr>
            </a:lvl4pPr>
            <a:lvl5pPr>
              <a:defRPr sz="28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8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8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8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800">
                <a:solidFill>
                  <a:schemeClr val="tx1"/>
                </a:solidFill>
                <a:latin typeface="Times" charset="0"/>
                <a:ea typeface="ヒラギノ角ゴ Pro W3" charset="0"/>
                <a:cs typeface="ヒラギノ角ゴ Pro W3" charset="0"/>
              </a:defRPr>
            </a:lvl9pPr>
          </a:lstStyle>
          <a:p>
            <a:pPr algn="ctr"/>
            <a:r>
              <a:rPr lang="en-US" sz="2400" dirty="0">
                <a:solidFill>
                  <a:srgbClr val="000000"/>
                </a:solidFill>
                <a:latin typeface="Arial" charset="0"/>
              </a:rPr>
              <a:t>Physics</a:t>
            </a:r>
            <a:endParaRPr lang="en-US" sz="2000" dirty="0">
              <a:solidFill>
                <a:srgbClr val="000000"/>
              </a:solidFill>
              <a:latin typeface="Arial" charset="0"/>
            </a:endParaRPr>
          </a:p>
        </p:txBody>
      </p:sp>
    </p:spTree>
    <p:extLst>
      <p:ext uri="{BB962C8B-B14F-4D97-AF65-F5344CB8AC3E}">
        <p14:creationId xmlns:p14="http://schemas.microsoft.com/office/powerpoint/2010/main" val="335354551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8" name="Picture 17"/>
          <p:cNvPicPr>
            <a:picLocks noChangeAspect="1"/>
          </p:cNvPicPr>
          <p:nvPr/>
        </p:nvPicPr>
        <p:blipFill>
          <a:blip r:embed="rId2"/>
          <a:stretch>
            <a:fillRect/>
          </a:stretch>
        </p:blipFill>
        <p:spPr>
          <a:xfrm>
            <a:off x="1" y="0"/>
            <a:ext cx="895300" cy="1068861"/>
          </a:xfrm>
          <a:prstGeom prst="rect">
            <a:avLst/>
          </a:prstGeom>
        </p:spPr>
      </p:pic>
      <p:pic>
        <p:nvPicPr>
          <p:cNvPr id="22" name="Picture 21"/>
          <p:cNvPicPr>
            <a:picLocks noChangeAspect="1"/>
          </p:cNvPicPr>
          <p:nvPr/>
        </p:nvPicPr>
        <p:blipFill>
          <a:blip r:embed="rId3"/>
          <a:stretch>
            <a:fillRect/>
          </a:stretch>
        </p:blipFill>
        <p:spPr>
          <a:xfrm>
            <a:off x="0" y="6461729"/>
            <a:ext cx="338955" cy="396181"/>
          </a:xfrm>
          <a:prstGeom prst="rect">
            <a:avLst/>
          </a:prstGeom>
        </p:spPr>
      </p:pic>
      <p:sp>
        <p:nvSpPr>
          <p:cNvPr id="19" name="TextBox 18"/>
          <p:cNvSpPr txBox="1"/>
          <p:nvPr/>
        </p:nvSpPr>
        <p:spPr>
          <a:xfrm>
            <a:off x="2607107" y="-16995"/>
            <a:ext cx="3945649" cy="584776"/>
          </a:xfrm>
          <a:prstGeom prst="rect">
            <a:avLst/>
          </a:prstGeom>
          <a:noFill/>
        </p:spPr>
        <p:txBody>
          <a:bodyPr wrap="none" rtlCol="0">
            <a:spAutoFit/>
          </a:bodyPr>
          <a:lstStyle/>
          <a:p>
            <a:pPr algn="ctr"/>
            <a:r>
              <a:rPr lang="en-US" sz="3200" i="1" dirty="0" smtClean="0"/>
              <a:t>The FLASH framework </a:t>
            </a:r>
            <a:endParaRPr lang="en-US" sz="3200" i="1" dirty="0"/>
          </a:p>
        </p:txBody>
      </p:sp>
      <p:pic>
        <p:nvPicPr>
          <p:cNvPr id="17" name="Picture 16"/>
          <p:cNvPicPr>
            <a:picLocks noChangeAspect="1"/>
          </p:cNvPicPr>
          <p:nvPr/>
        </p:nvPicPr>
        <p:blipFill>
          <a:blip r:embed="rId3"/>
          <a:stretch>
            <a:fillRect/>
          </a:stretch>
        </p:blipFill>
        <p:spPr>
          <a:xfrm>
            <a:off x="1080493" y="61088"/>
            <a:ext cx="537923" cy="628741"/>
          </a:xfrm>
          <a:prstGeom prst="rect">
            <a:avLst/>
          </a:prstGeom>
        </p:spPr>
      </p:pic>
      <p:pic>
        <p:nvPicPr>
          <p:cNvPr id="21" name="Picture 20"/>
          <p:cNvPicPr>
            <a:picLocks noChangeAspect="1"/>
          </p:cNvPicPr>
          <p:nvPr/>
        </p:nvPicPr>
        <p:blipFill>
          <a:blip r:embed="rId4"/>
          <a:stretch>
            <a:fillRect/>
          </a:stretch>
        </p:blipFill>
        <p:spPr>
          <a:xfrm>
            <a:off x="8303230" y="0"/>
            <a:ext cx="840770" cy="859455"/>
          </a:xfrm>
          <a:prstGeom prst="rect">
            <a:avLst/>
          </a:prstGeom>
        </p:spPr>
      </p:pic>
      <p:sp>
        <p:nvSpPr>
          <p:cNvPr id="26" name="Oval 3"/>
          <p:cNvSpPr>
            <a:spLocks noChangeArrowheads="1"/>
          </p:cNvSpPr>
          <p:nvPr/>
        </p:nvSpPr>
        <p:spPr bwMode="auto">
          <a:xfrm>
            <a:off x="3962400" y="3429000"/>
            <a:ext cx="1116013" cy="1073150"/>
          </a:xfrm>
          <a:prstGeom prst="ellipse">
            <a:avLst/>
          </a:prstGeom>
          <a:solidFill>
            <a:srgbClr val="FFFF00"/>
          </a:solidFill>
          <a:ln w="9525">
            <a:solidFill>
              <a:schemeClr val="tx1"/>
            </a:solidFill>
            <a:round/>
            <a:headEnd/>
            <a:tailEnd/>
          </a:ln>
        </p:spPr>
        <p:txBody>
          <a:bodyPr wrap="none" anchor="ctr"/>
          <a:lstStyle/>
          <a:p>
            <a:pPr algn="ctr"/>
            <a:r>
              <a:rPr lang="en-US" sz="2400">
                <a:latin typeface="Arial" charset="0"/>
                <a:ea typeface="ＭＳ Ｐゴシック" charset="0"/>
                <a:cs typeface="ＭＳ Ｐゴシック" charset="0"/>
              </a:rPr>
              <a:t>Driver</a:t>
            </a:r>
          </a:p>
        </p:txBody>
      </p:sp>
      <p:sp>
        <p:nvSpPr>
          <p:cNvPr id="27" name="Oval 4"/>
          <p:cNvSpPr>
            <a:spLocks noChangeArrowheads="1"/>
          </p:cNvSpPr>
          <p:nvPr/>
        </p:nvSpPr>
        <p:spPr bwMode="auto">
          <a:xfrm>
            <a:off x="5181600" y="1447800"/>
            <a:ext cx="1327150" cy="1341438"/>
          </a:xfrm>
          <a:prstGeom prst="ellipse">
            <a:avLst/>
          </a:prstGeom>
          <a:solidFill>
            <a:srgbClr val="00FF00"/>
          </a:solidFill>
          <a:ln w="9525">
            <a:solidFill>
              <a:schemeClr val="tx1"/>
            </a:solidFill>
            <a:round/>
            <a:headEnd/>
            <a:tailEnd/>
          </a:ln>
        </p:spPr>
        <p:txBody>
          <a:bodyPr wrap="none" anchor="ctr"/>
          <a:lstStyle/>
          <a:p>
            <a:pPr algn="ctr"/>
            <a:r>
              <a:rPr lang="en-US">
                <a:latin typeface="Arial" charset="0"/>
                <a:ea typeface="ＭＳ Ｐゴシック" charset="0"/>
                <a:cs typeface="ＭＳ Ｐゴシック" charset="0"/>
              </a:rPr>
              <a:t>I/O</a:t>
            </a:r>
            <a:endParaRPr lang="en-US" sz="2400">
              <a:latin typeface="Arial" charset="0"/>
              <a:ea typeface="ＭＳ Ｐゴシック" charset="0"/>
              <a:cs typeface="ＭＳ Ｐゴシック" charset="0"/>
            </a:endParaRPr>
          </a:p>
        </p:txBody>
      </p:sp>
      <p:sp>
        <p:nvSpPr>
          <p:cNvPr id="28" name="Oval 5"/>
          <p:cNvSpPr>
            <a:spLocks noChangeArrowheads="1"/>
          </p:cNvSpPr>
          <p:nvPr/>
        </p:nvSpPr>
        <p:spPr bwMode="auto">
          <a:xfrm>
            <a:off x="3505200" y="1447800"/>
            <a:ext cx="1555750" cy="1341438"/>
          </a:xfrm>
          <a:prstGeom prst="ellipse">
            <a:avLst/>
          </a:prstGeom>
          <a:solidFill>
            <a:srgbClr val="00FF00"/>
          </a:solidFill>
          <a:ln w="9525">
            <a:solidFill>
              <a:schemeClr val="tx1"/>
            </a:solidFill>
            <a:round/>
            <a:headEnd/>
            <a:tailEnd/>
          </a:ln>
        </p:spPr>
        <p:txBody>
          <a:bodyPr wrap="none" anchor="ctr"/>
          <a:lstStyle/>
          <a:p>
            <a:pPr algn="ctr"/>
            <a:r>
              <a:rPr lang="en-US">
                <a:latin typeface="Arial" charset="0"/>
                <a:ea typeface="ＭＳ Ｐゴシック" charset="0"/>
                <a:cs typeface="ＭＳ Ｐゴシック" charset="0"/>
              </a:rPr>
              <a:t>Runtime</a:t>
            </a:r>
          </a:p>
          <a:p>
            <a:pPr algn="ctr"/>
            <a:r>
              <a:rPr lang="en-US">
                <a:latin typeface="Arial" charset="0"/>
                <a:ea typeface="ＭＳ Ｐゴシック" charset="0"/>
                <a:cs typeface="ＭＳ Ｐゴシック" charset="0"/>
              </a:rPr>
              <a:t>Params</a:t>
            </a:r>
            <a:endParaRPr lang="en-US" sz="2400">
              <a:latin typeface="Arial" charset="0"/>
              <a:ea typeface="ＭＳ Ｐゴシック" charset="0"/>
              <a:cs typeface="ＭＳ Ｐゴシック" charset="0"/>
            </a:endParaRPr>
          </a:p>
        </p:txBody>
      </p:sp>
      <p:sp>
        <p:nvSpPr>
          <p:cNvPr id="29" name="Oval 6"/>
          <p:cNvSpPr>
            <a:spLocks noChangeArrowheads="1"/>
          </p:cNvSpPr>
          <p:nvPr/>
        </p:nvSpPr>
        <p:spPr bwMode="auto">
          <a:xfrm>
            <a:off x="2057400" y="1447800"/>
            <a:ext cx="1327150" cy="1341438"/>
          </a:xfrm>
          <a:prstGeom prst="ellipse">
            <a:avLst/>
          </a:prstGeom>
          <a:solidFill>
            <a:srgbClr val="00FF00"/>
          </a:solidFill>
          <a:ln w="9525">
            <a:solidFill>
              <a:schemeClr val="tx1"/>
            </a:solidFill>
            <a:round/>
            <a:headEnd/>
            <a:tailEnd/>
          </a:ln>
        </p:spPr>
        <p:txBody>
          <a:bodyPr wrap="none" anchor="ctr"/>
          <a:lstStyle/>
          <a:p>
            <a:pPr algn="ctr"/>
            <a:r>
              <a:rPr lang="en-US">
                <a:latin typeface="Arial" charset="0"/>
                <a:ea typeface="ＭＳ Ｐゴシック" charset="0"/>
                <a:cs typeface="ＭＳ Ｐゴシック" charset="0"/>
              </a:rPr>
              <a:t>Grid</a:t>
            </a:r>
            <a:endParaRPr lang="en-US" sz="2400">
              <a:latin typeface="Arial" charset="0"/>
              <a:ea typeface="ＭＳ Ｐゴシック" charset="0"/>
              <a:cs typeface="ＭＳ Ｐゴシック" charset="0"/>
            </a:endParaRPr>
          </a:p>
          <a:p>
            <a:pPr algn="ctr"/>
            <a:endParaRPr lang="en-US" sz="2400">
              <a:latin typeface="Arial" charset="0"/>
              <a:ea typeface="ＭＳ Ｐゴシック" charset="0"/>
              <a:cs typeface="ＭＳ Ｐゴシック" charset="0"/>
            </a:endParaRPr>
          </a:p>
        </p:txBody>
      </p:sp>
      <p:sp>
        <p:nvSpPr>
          <p:cNvPr id="30" name="Oval 7"/>
          <p:cNvSpPr>
            <a:spLocks noChangeArrowheads="1"/>
          </p:cNvSpPr>
          <p:nvPr/>
        </p:nvSpPr>
        <p:spPr bwMode="auto">
          <a:xfrm>
            <a:off x="6629400" y="3124200"/>
            <a:ext cx="1524000" cy="1127125"/>
          </a:xfrm>
          <a:prstGeom prst="ellipse">
            <a:avLst/>
          </a:prstGeom>
          <a:solidFill>
            <a:srgbClr val="CC99FF"/>
          </a:solidFill>
          <a:ln w="9525">
            <a:solidFill>
              <a:schemeClr val="tx1"/>
            </a:solidFill>
            <a:round/>
            <a:headEnd/>
            <a:tailEnd/>
          </a:ln>
        </p:spPr>
        <p:txBody>
          <a:bodyPr wrap="none" anchor="ctr"/>
          <a:lstStyle/>
          <a:p>
            <a:pPr algn="ctr"/>
            <a:r>
              <a:rPr lang="en-US">
                <a:latin typeface="Arial" charset="0"/>
                <a:ea typeface="ＭＳ Ｐゴシック" charset="0"/>
                <a:cs typeface="ＭＳ Ｐゴシック" charset="0"/>
              </a:rPr>
              <a:t>Profiling</a:t>
            </a:r>
            <a:endParaRPr lang="en-US" sz="2400">
              <a:latin typeface="Arial" charset="0"/>
              <a:ea typeface="ＭＳ Ｐゴシック" charset="0"/>
              <a:cs typeface="ＭＳ Ｐゴシック" charset="0"/>
            </a:endParaRPr>
          </a:p>
        </p:txBody>
      </p:sp>
      <p:sp>
        <p:nvSpPr>
          <p:cNvPr id="31" name="Oval 8"/>
          <p:cNvSpPr>
            <a:spLocks noChangeArrowheads="1"/>
          </p:cNvSpPr>
          <p:nvPr/>
        </p:nvSpPr>
        <p:spPr bwMode="auto">
          <a:xfrm>
            <a:off x="6629400" y="4419600"/>
            <a:ext cx="1676400" cy="1143000"/>
          </a:xfrm>
          <a:prstGeom prst="ellipse">
            <a:avLst/>
          </a:prstGeom>
          <a:solidFill>
            <a:srgbClr val="CC99FF"/>
          </a:solidFill>
          <a:ln w="9525">
            <a:solidFill>
              <a:schemeClr val="tx1"/>
            </a:solidFill>
            <a:round/>
            <a:headEnd/>
            <a:tailEnd/>
          </a:ln>
        </p:spPr>
        <p:txBody>
          <a:bodyPr wrap="none" anchor="ctr"/>
          <a:lstStyle/>
          <a:p>
            <a:pPr algn="ctr"/>
            <a:r>
              <a:rPr lang="en-US" sz="2400">
                <a:latin typeface="Arial" charset="0"/>
                <a:ea typeface="ＭＳ Ｐゴシック" charset="0"/>
                <a:cs typeface="ＭＳ Ｐゴシック" charset="0"/>
              </a:rPr>
              <a:t>Logfile</a:t>
            </a:r>
          </a:p>
        </p:txBody>
      </p:sp>
      <p:sp>
        <p:nvSpPr>
          <p:cNvPr id="32" name="Oval 9"/>
          <p:cNvSpPr>
            <a:spLocks noChangeArrowheads="1"/>
          </p:cNvSpPr>
          <p:nvPr/>
        </p:nvSpPr>
        <p:spPr bwMode="auto">
          <a:xfrm>
            <a:off x="3657600" y="4800600"/>
            <a:ext cx="1676400" cy="1073150"/>
          </a:xfrm>
          <a:prstGeom prst="ellipse">
            <a:avLst/>
          </a:prstGeom>
          <a:solidFill>
            <a:srgbClr val="993366"/>
          </a:solidFill>
          <a:ln w="9525">
            <a:solidFill>
              <a:schemeClr val="tx1"/>
            </a:solidFill>
            <a:round/>
            <a:headEnd/>
            <a:tailEnd/>
          </a:ln>
        </p:spPr>
        <p:txBody>
          <a:bodyPr wrap="none" anchor="ctr"/>
          <a:lstStyle/>
          <a:p>
            <a:pPr algn="ctr"/>
            <a:r>
              <a:rPr lang="en-US" sz="2400">
                <a:latin typeface="Arial" charset="0"/>
                <a:ea typeface="ＭＳ Ｐゴシック" charset="0"/>
                <a:cs typeface="ＭＳ Ｐゴシック" charset="0"/>
              </a:rPr>
              <a:t>Simulation</a:t>
            </a:r>
          </a:p>
        </p:txBody>
      </p:sp>
      <p:sp>
        <p:nvSpPr>
          <p:cNvPr id="33" name="Oval 10"/>
          <p:cNvSpPr>
            <a:spLocks noChangeArrowheads="1"/>
          </p:cNvSpPr>
          <p:nvPr/>
        </p:nvSpPr>
        <p:spPr bwMode="auto">
          <a:xfrm>
            <a:off x="1324262" y="1237680"/>
            <a:ext cx="5867400" cy="1752600"/>
          </a:xfrm>
          <a:prstGeom prst="ellipse">
            <a:avLst/>
          </a:prstGeom>
          <a:solidFill>
            <a:srgbClr val="CCFFFF">
              <a:alpha val="0"/>
            </a:srgbClr>
          </a:solidFill>
          <a:ln w="9525">
            <a:solidFill>
              <a:schemeClr val="tx1"/>
            </a:solidFill>
            <a:round/>
            <a:headEnd/>
            <a:tailEnd/>
          </a:ln>
        </p:spPr>
        <p:txBody>
          <a:bodyPr wrap="none" anchor="ctr"/>
          <a:lstStyle/>
          <a:p>
            <a:endParaRPr lang="en-US"/>
          </a:p>
        </p:txBody>
      </p:sp>
      <p:sp>
        <p:nvSpPr>
          <p:cNvPr id="34" name="Oval 11"/>
          <p:cNvSpPr>
            <a:spLocks noChangeArrowheads="1"/>
          </p:cNvSpPr>
          <p:nvPr/>
        </p:nvSpPr>
        <p:spPr bwMode="auto">
          <a:xfrm>
            <a:off x="6096000" y="2895600"/>
            <a:ext cx="2667000" cy="2895600"/>
          </a:xfrm>
          <a:prstGeom prst="ellipse">
            <a:avLst/>
          </a:prstGeom>
          <a:solidFill>
            <a:schemeClr val="accent1">
              <a:alpha val="0"/>
            </a:schemeClr>
          </a:solidFill>
          <a:ln w="9525">
            <a:solidFill>
              <a:schemeClr val="tx1"/>
            </a:solidFill>
            <a:round/>
            <a:headEnd/>
            <a:tailEnd/>
          </a:ln>
        </p:spPr>
        <p:txBody>
          <a:bodyPr wrap="none" anchor="ctr"/>
          <a:lstStyle/>
          <a:p>
            <a:endParaRPr lang="en-US"/>
          </a:p>
        </p:txBody>
      </p:sp>
      <p:sp>
        <p:nvSpPr>
          <p:cNvPr id="35" name="Text Box 12"/>
          <p:cNvSpPr txBox="1">
            <a:spLocks noChangeArrowheads="1"/>
          </p:cNvSpPr>
          <p:nvPr/>
        </p:nvSpPr>
        <p:spPr bwMode="auto">
          <a:xfrm>
            <a:off x="3125788" y="762000"/>
            <a:ext cx="1979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charset="0"/>
                <a:ea typeface="ヒラギノ角ゴ Pro W3" charset="0"/>
                <a:cs typeface="ヒラギノ角ゴ Pro W3" charset="0"/>
              </a:defRPr>
            </a:lvl1pPr>
            <a:lvl2pPr marL="37931725" indent="-37474525">
              <a:defRPr sz="2800">
                <a:solidFill>
                  <a:schemeClr val="tx1"/>
                </a:solidFill>
                <a:latin typeface="Times" charset="0"/>
                <a:ea typeface="ヒラギノ角ゴ Pro W3" charset="0"/>
                <a:cs typeface="ヒラギノ角ゴ Pro W3" charset="0"/>
              </a:defRPr>
            </a:lvl2pPr>
            <a:lvl3pPr>
              <a:defRPr sz="2800">
                <a:solidFill>
                  <a:schemeClr val="tx1"/>
                </a:solidFill>
                <a:latin typeface="Times" charset="0"/>
                <a:ea typeface="ヒラギノ角ゴ Pro W3" charset="0"/>
                <a:cs typeface="ヒラギノ角ゴ Pro W3" charset="0"/>
              </a:defRPr>
            </a:lvl3pPr>
            <a:lvl4pPr>
              <a:defRPr sz="2800">
                <a:solidFill>
                  <a:schemeClr val="tx1"/>
                </a:solidFill>
                <a:latin typeface="Times" charset="0"/>
                <a:ea typeface="ヒラギノ角ゴ Pro W3" charset="0"/>
                <a:cs typeface="ヒラギノ角ゴ Pro W3" charset="0"/>
              </a:defRPr>
            </a:lvl4pPr>
            <a:lvl5pPr>
              <a:defRPr sz="28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8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8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8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800">
                <a:solidFill>
                  <a:schemeClr val="tx1"/>
                </a:solidFill>
                <a:latin typeface="Times" charset="0"/>
                <a:ea typeface="ヒラギノ角ゴ Pro W3" charset="0"/>
                <a:cs typeface="ヒラギノ角ゴ Pro W3" charset="0"/>
              </a:defRPr>
            </a:lvl9pPr>
          </a:lstStyle>
          <a:p>
            <a:pPr algn="ctr"/>
            <a:r>
              <a:rPr lang="en-US" sz="2400" dirty="0">
                <a:solidFill>
                  <a:srgbClr val="000000"/>
                </a:solidFill>
                <a:latin typeface="Arial" charset="0"/>
              </a:rPr>
              <a:t>Infrastructure</a:t>
            </a:r>
          </a:p>
        </p:txBody>
      </p:sp>
      <p:sp>
        <p:nvSpPr>
          <p:cNvPr id="36" name="Text Box 13"/>
          <p:cNvSpPr txBox="1">
            <a:spLocks noChangeArrowheads="1"/>
          </p:cNvSpPr>
          <p:nvPr/>
        </p:nvSpPr>
        <p:spPr bwMode="auto">
          <a:xfrm>
            <a:off x="6811236" y="2408238"/>
            <a:ext cx="160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charset="0"/>
                <a:ea typeface="ヒラギノ角ゴ Pro W3" charset="0"/>
                <a:cs typeface="ヒラギノ角ゴ Pro W3" charset="0"/>
              </a:defRPr>
            </a:lvl1pPr>
            <a:lvl2pPr marL="37931725" indent="-37474525">
              <a:defRPr sz="2800">
                <a:solidFill>
                  <a:schemeClr val="tx1"/>
                </a:solidFill>
                <a:latin typeface="Times" charset="0"/>
                <a:ea typeface="ヒラギノ角ゴ Pro W3" charset="0"/>
                <a:cs typeface="ヒラギノ角ゴ Pro W3" charset="0"/>
              </a:defRPr>
            </a:lvl2pPr>
            <a:lvl3pPr>
              <a:defRPr sz="2800">
                <a:solidFill>
                  <a:schemeClr val="tx1"/>
                </a:solidFill>
                <a:latin typeface="Times" charset="0"/>
                <a:ea typeface="ヒラギノ角ゴ Pro W3" charset="0"/>
                <a:cs typeface="ヒラギノ角ゴ Pro W3" charset="0"/>
              </a:defRPr>
            </a:lvl3pPr>
            <a:lvl4pPr>
              <a:defRPr sz="2800">
                <a:solidFill>
                  <a:schemeClr val="tx1"/>
                </a:solidFill>
                <a:latin typeface="Times" charset="0"/>
                <a:ea typeface="ヒラギノ角ゴ Pro W3" charset="0"/>
                <a:cs typeface="ヒラギノ角ゴ Pro W3" charset="0"/>
              </a:defRPr>
            </a:lvl4pPr>
            <a:lvl5pPr>
              <a:defRPr sz="28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8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8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8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800">
                <a:solidFill>
                  <a:schemeClr val="tx1"/>
                </a:solidFill>
                <a:latin typeface="Times" charset="0"/>
                <a:ea typeface="ヒラギノ角ゴ Pro W3" charset="0"/>
                <a:cs typeface="ヒラギノ角ゴ Pro W3" charset="0"/>
              </a:defRPr>
            </a:lvl9pPr>
          </a:lstStyle>
          <a:p>
            <a:pPr algn="ctr"/>
            <a:r>
              <a:rPr lang="en-US" sz="2400" dirty="0" smtClean="0">
                <a:solidFill>
                  <a:srgbClr val="000000"/>
                </a:solidFill>
                <a:latin typeface="Arial" charset="0"/>
              </a:rPr>
              <a:t>Monitoring</a:t>
            </a:r>
            <a:endParaRPr lang="en-US" sz="2000" dirty="0">
              <a:solidFill>
                <a:srgbClr val="000000"/>
              </a:solidFill>
              <a:latin typeface="Arial" charset="0"/>
            </a:endParaRPr>
          </a:p>
        </p:txBody>
      </p:sp>
      <p:sp>
        <p:nvSpPr>
          <p:cNvPr id="37" name="Oval 14"/>
          <p:cNvSpPr>
            <a:spLocks noChangeArrowheads="1"/>
          </p:cNvSpPr>
          <p:nvPr/>
        </p:nvSpPr>
        <p:spPr bwMode="auto">
          <a:xfrm>
            <a:off x="457200" y="3200400"/>
            <a:ext cx="1116013" cy="1073150"/>
          </a:xfrm>
          <a:prstGeom prst="ellipse">
            <a:avLst/>
          </a:prstGeom>
          <a:solidFill>
            <a:srgbClr val="FF9900"/>
          </a:solidFill>
          <a:ln w="9525">
            <a:solidFill>
              <a:schemeClr val="tx1"/>
            </a:solidFill>
            <a:round/>
            <a:headEnd/>
            <a:tailEnd/>
          </a:ln>
        </p:spPr>
        <p:txBody>
          <a:bodyPr wrap="none" anchor="ctr"/>
          <a:lstStyle/>
          <a:p>
            <a:pPr algn="ctr"/>
            <a:r>
              <a:rPr lang="en-US" sz="2400">
                <a:latin typeface="Arial" charset="0"/>
                <a:ea typeface="ＭＳ Ｐゴシック" charset="0"/>
                <a:cs typeface="ＭＳ Ｐゴシック" charset="0"/>
              </a:rPr>
              <a:t>Hydro</a:t>
            </a:r>
          </a:p>
        </p:txBody>
      </p:sp>
      <p:sp>
        <p:nvSpPr>
          <p:cNvPr id="38" name="Oval 15"/>
          <p:cNvSpPr>
            <a:spLocks noChangeArrowheads="1"/>
          </p:cNvSpPr>
          <p:nvPr/>
        </p:nvSpPr>
        <p:spPr bwMode="auto">
          <a:xfrm>
            <a:off x="1676400" y="4343400"/>
            <a:ext cx="1116013" cy="1073150"/>
          </a:xfrm>
          <a:prstGeom prst="ellipse">
            <a:avLst/>
          </a:prstGeom>
          <a:solidFill>
            <a:srgbClr val="FF9900"/>
          </a:solidFill>
          <a:ln w="9525">
            <a:solidFill>
              <a:schemeClr val="tx1"/>
            </a:solidFill>
            <a:round/>
            <a:headEnd/>
            <a:tailEnd/>
          </a:ln>
        </p:spPr>
        <p:txBody>
          <a:bodyPr wrap="none" anchor="ctr"/>
          <a:lstStyle/>
          <a:p>
            <a:pPr algn="ctr"/>
            <a:r>
              <a:rPr lang="en-US" sz="2400">
                <a:latin typeface="Arial" charset="0"/>
                <a:ea typeface="ＭＳ Ｐゴシック" charset="0"/>
                <a:cs typeface="ＭＳ Ｐゴシック" charset="0"/>
              </a:rPr>
              <a:t>Burn</a:t>
            </a:r>
          </a:p>
        </p:txBody>
      </p:sp>
      <p:sp>
        <p:nvSpPr>
          <p:cNvPr id="39" name="Oval 16"/>
          <p:cNvSpPr>
            <a:spLocks noChangeArrowheads="1"/>
          </p:cNvSpPr>
          <p:nvPr/>
        </p:nvSpPr>
        <p:spPr bwMode="auto">
          <a:xfrm>
            <a:off x="457200" y="4343400"/>
            <a:ext cx="1116013" cy="1073150"/>
          </a:xfrm>
          <a:prstGeom prst="ellipse">
            <a:avLst/>
          </a:prstGeom>
          <a:solidFill>
            <a:srgbClr val="FF9900"/>
          </a:solidFill>
          <a:ln w="9525">
            <a:solidFill>
              <a:schemeClr val="tx1"/>
            </a:solidFill>
            <a:round/>
            <a:headEnd/>
            <a:tailEnd/>
          </a:ln>
        </p:spPr>
        <p:txBody>
          <a:bodyPr wrap="none" anchor="ctr"/>
          <a:lstStyle/>
          <a:p>
            <a:pPr algn="ctr"/>
            <a:r>
              <a:rPr lang="en-US" sz="2400">
                <a:latin typeface="Arial" charset="0"/>
                <a:ea typeface="ＭＳ Ｐゴシック" charset="0"/>
                <a:cs typeface="ＭＳ Ｐゴシック" charset="0"/>
              </a:rPr>
              <a:t>Gravity</a:t>
            </a:r>
          </a:p>
        </p:txBody>
      </p:sp>
      <p:sp>
        <p:nvSpPr>
          <p:cNvPr id="40" name="Oval 17"/>
          <p:cNvSpPr>
            <a:spLocks noChangeArrowheads="1"/>
          </p:cNvSpPr>
          <p:nvPr/>
        </p:nvSpPr>
        <p:spPr bwMode="auto">
          <a:xfrm>
            <a:off x="1676400" y="3200400"/>
            <a:ext cx="1116013" cy="1073150"/>
          </a:xfrm>
          <a:prstGeom prst="ellipse">
            <a:avLst/>
          </a:prstGeom>
          <a:solidFill>
            <a:srgbClr val="FF9900"/>
          </a:solidFill>
          <a:ln w="9525">
            <a:solidFill>
              <a:schemeClr val="tx1"/>
            </a:solidFill>
            <a:round/>
            <a:headEnd/>
            <a:tailEnd/>
          </a:ln>
        </p:spPr>
        <p:txBody>
          <a:bodyPr wrap="none" anchor="ctr"/>
          <a:lstStyle/>
          <a:p>
            <a:pPr algn="ctr"/>
            <a:r>
              <a:rPr lang="en-US" sz="2400">
                <a:latin typeface="Arial" charset="0"/>
                <a:ea typeface="ＭＳ Ｐゴシック" charset="0"/>
                <a:cs typeface="ＭＳ Ｐゴシック" charset="0"/>
              </a:rPr>
              <a:t>MHD</a:t>
            </a:r>
          </a:p>
        </p:txBody>
      </p:sp>
      <p:sp>
        <p:nvSpPr>
          <p:cNvPr id="41" name="Oval 18"/>
          <p:cNvSpPr>
            <a:spLocks noChangeArrowheads="1"/>
          </p:cNvSpPr>
          <p:nvPr/>
        </p:nvSpPr>
        <p:spPr bwMode="auto">
          <a:xfrm>
            <a:off x="152400" y="2895600"/>
            <a:ext cx="2971800" cy="2895600"/>
          </a:xfrm>
          <a:prstGeom prst="ellipse">
            <a:avLst/>
          </a:prstGeom>
          <a:solidFill>
            <a:schemeClr val="accent1">
              <a:alpha val="0"/>
            </a:schemeClr>
          </a:solidFill>
          <a:ln w="9525">
            <a:solidFill>
              <a:schemeClr val="tx1"/>
            </a:solidFill>
            <a:round/>
            <a:headEnd/>
            <a:tailEnd/>
          </a:ln>
        </p:spPr>
        <p:txBody>
          <a:bodyPr wrap="none" anchor="ctr"/>
          <a:lstStyle/>
          <a:p>
            <a:endParaRPr lang="en-US"/>
          </a:p>
        </p:txBody>
      </p:sp>
      <p:sp>
        <p:nvSpPr>
          <p:cNvPr id="42" name="Text Box 19"/>
          <p:cNvSpPr txBox="1">
            <a:spLocks noChangeArrowheads="1"/>
          </p:cNvSpPr>
          <p:nvPr/>
        </p:nvSpPr>
        <p:spPr bwMode="auto">
          <a:xfrm>
            <a:off x="298450" y="2484438"/>
            <a:ext cx="1235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charset="0"/>
                <a:ea typeface="ヒラギノ角ゴ Pro W3" charset="0"/>
                <a:cs typeface="ヒラギノ角ゴ Pro W3" charset="0"/>
              </a:defRPr>
            </a:lvl1pPr>
            <a:lvl2pPr marL="37931725" indent="-37474525">
              <a:defRPr sz="2800">
                <a:solidFill>
                  <a:schemeClr val="tx1"/>
                </a:solidFill>
                <a:latin typeface="Times" charset="0"/>
                <a:ea typeface="ヒラギノ角ゴ Pro W3" charset="0"/>
                <a:cs typeface="ヒラギノ角ゴ Pro W3" charset="0"/>
              </a:defRPr>
            </a:lvl2pPr>
            <a:lvl3pPr>
              <a:defRPr sz="2800">
                <a:solidFill>
                  <a:schemeClr val="tx1"/>
                </a:solidFill>
                <a:latin typeface="Times" charset="0"/>
                <a:ea typeface="ヒラギノ角ゴ Pro W3" charset="0"/>
                <a:cs typeface="ヒラギノ角ゴ Pro W3" charset="0"/>
              </a:defRPr>
            </a:lvl3pPr>
            <a:lvl4pPr>
              <a:defRPr sz="2800">
                <a:solidFill>
                  <a:schemeClr val="tx1"/>
                </a:solidFill>
                <a:latin typeface="Times" charset="0"/>
                <a:ea typeface="ヒラギノ角ゴ Pro W3" charset="0"/>
                <a:cs typeface="ヒラギノ角ゴ Pro W3" charset="0"/>
              </a:defRPr>
            </a:lvl4pPr>
            <a:lvl5pPr>
              <a:defRPr sz="28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8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8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8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800">
                <a:solidFill>
                  <a:schemeClr val="tx1"/>
                </a:solidFill>
                <a:latin typeface="Times" charset="0"/>
                <a:ea typeface="ヒラギノ角ゴ Pro W3" charset="0"/>
                <a:cs typeface="ヒラギノ角ゴ Pro W3" charset="0"/>
              </a:defRPr>
            </a:lvl9pPr>
          </a:lstStyle>
          <a:p>
            <a:pPr algn="ctr"/>
            <a:r>
              <a:rPr lang="en-US" sz="2400" dirty="0">
                <a:solidFill>
                  <a:srgbClr val="000000"/>
                </a:solidFill>
                <a:latin typeface="Arial" charset="0"/>
              </a:rPr>
              <a:t>Physics</a:t>
            </a:r>
            <a:endParaRPr lang="en-US" sz="2000" dirty="0">
              <a:solidFill>
                <a:srgbClr val="000000"/>
              </a:solidFill>
              <a:latin typeface="Arial" charset="0"/>
            </a:endParaRPr>
          </a:p>
        </p:txBody>
      </p:sp>
      <p:sp>
        <p:nvSpPr>
          <p:cNvPr id="43" name="Oval 42"/>
          <p:cNvSpPr/>
          <p:nvPr/>
        </p:nvSpPr>
        <p:spPr>
          <a:xfrm rot="20796286">
            <a:off x="1451781" y="3323375"/>
            <a:ext cx="1472424" cy="799496"/>
          </a:xfrm>
          <a:prstGeom prst="ellipse">
            <a:avLst/>
          </a:prstGeom>
          <a:noFill/>
          <a:ln w="762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149803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pic>
        <p:nvPicPr>
          <p:cNvPr id="11" name="Picture 10"/>
          <p:cNvPicPr>
            <a:picLocks noChangeAspect="1"/>
          </p:cNvPicPr>
          <p:nvPr/>
        </p:nvPicPr>
        <p:blipFill>
          <a:blip r:embed="rId4"/>
          <a:stretch>
            <a:fillRect/>
          </a:stretch>
        </p:blipFill>
        <p:spPr>
          <a:xfrm>
            <a:off x="1080493" y="61088"/>
            <a:ext cx="537923" cy="628741"/>
          </a:xfrm>
          <a:prstGeom prst="rect">
            <a:avLst/>
          </a:prstGeom>
        </p:spPr>
      </p:pic>
      <p:pic>
        <p:nvPicPr>
          <p:cNvPr id="18" name="Picture 17"/>
          <p:cNvPicPr>
            <a:picLocks noChangeAspect="1"/>
          </p:cNvPicPr>
          <p:nvPr/>
        </p:nvPicPr>
        <p:blipFill>
          <a:blip r:embed="rId3"/>
          <a:stretch>
            <a:fillRect/>
          </a:stretch>
        </p:blipFill>
        <p:spPr>
          <a:xfrm>
            <a:off x="1" y="0"/>
            <a:ext cx="895300" cy="1068861"/>
          </a:xfrm>
          <a:prstGeom prst="rect">
            <a:avLst/>
          </a:prstGeom>
        </p:spPr>
      </p:pic>
      <p:pic>
        <p:nvPicPr>
          <p:cNvPr id="22" name="Picture 21"/>
          <p:cNvPicPr>
            <a:picLocks noChangeAspect="1"/>
          </p:cNvPicPr>
          <p:nvPr/>
        </p:nvPicPr>
        <p:blipFill>
          <a:blip r:embed="rId4"/>
          <a:stretch>
            <a:fillRect/>
          </a:stretch>
        </p:blipFill>
        <p:spPr>
          <a:xfrm>
            <a:off x="0" y="6461729"/>
            <a:ext cx="338955" cy="396181"/>
          </a:xfrm>
          <a:prstGeom prst="rect">
            <a:avLst/>
          </a:prstGeom>
        </p:spPr>
      </p:pic>
      <p:pic>
        <p:nvPicPr>
          <p:cNvPr id="42" name="Picture 45" descr="ms2 5.pdf"/>
          <p:cNvPicPr>
            <a:picLocks noChangeAspect="1"/>
          </p:cNvPicPr>
          <p:nvPr/>
        </p:nvPicPr>
        <p:blipFill>
          <a:blip r:embed="rId5"/>
          <a:srcRect/>
          <a:stretch>
            <a:fillRect/>
          </a:stretch>
        </p:blipFill>
        <p:spPr bwMode="auto">
          <a:xfrm>
            <a:off x="101599" y="1174760"/>
            <a:ext cx="2641601" cy="2641600"/>
          </a:xfrm>
          <a:prstGeom prst="rect">
            <a:avLst/>
          </a:prstGeom>
          <a:noFill/>
          <a:ln w="9525">
            <a:noFill/>
            <a:miter lim="800000"/>
            <a:headEnd/>
            <a:tailEnd/>
          </a:ln>
        </p:spPr>
      </p:pic>
      <p:pic>
        <p:nvPicPr>
          <p:cNvPr id="43" name="Picture 70" descr="FLASH3_MHD512_hdf5_plt_cnt_0005_scaled_be_slice_xy.eps"/>
          <p:cNvPicPr>
            <a:picLocks noChangeAspect="1"/>
          </p:cNvPicPr>
          <p:nvPr/>
        </p:nvPicPr>
        <p:blipFill>
          <a:blip r:embed="rId6"/>
          <a:srcRect/>
          <a:stretch>
            <a:fillRect/>
          </a:stretch>
        </p:blipFill>
        <p:spPr bwMode="auto">
          <a:xfrm>
            <a:off x="2773425" y="990599"/>
            <a:ext cx="2468796" cy="2127873"/>
          </a:xfrm>
          <a:prstGeom prst="rect">
            <a:avLst/>
          </a:prstGeom>
          <a:noFill/>
          <a:ln w="9525">
            <a:noFill/>
            <a:miter lim="800000"/>
            <a:headEnd/>
            <a:tailEnd/>
          </a:ln>
        </p:spPr>
      </p:pic>
      <p:pic>
        <p:nvPicPr>
          <p:cNvPr id="46" name="Picture 55" descr="budens_0400"/>
          <p:cNvPicPr>
            <a:picLocks noChangeAspect="1" noChangeArrowheads="1"/>
          </p:cNvPicPr>
          <p:nvPr/>
        </p:nvPicPr>
        <p:blipFill>
          <a:blip r:embed="rId7"/>
          <a:srcRect l="21094" t="3751" r="7031" b="23438"/>
          <a:stretch>
            <a:fillRect/>
          </a:stretch>
        </p:blipFill>
        <p:spPr bwMode="auto">
          <a:xfrm>
            <a:off x="2819399" y="2889417"/>
            <a:ext cx="2422821" cy="1841344"/>
          </a:xfrm>
          <a:prstGeom prst="rect">
            <a:avLst/>
          </a:prstGeom>
          <a:noFill/>
          <a:ln w="9525">
            <a:noFill/>
            <a:miter lim="800000"/>
            <a:headEnd/>
            <a:tailEnd/>
          </a:ln>
        </p:spPr>
      </p:pic>
      <p:pic>
        <p:nvPicPr>
          <p:cNvPr id="50" name="Picture 14"/>
          <p:cNvPicPr>
            <a:picLocks noChangeAspect="1" noChangeArrowheads="1"/>
          </p:cNvPicPr>
          <p:nvPr/>
        </p:nvPicPr>
        <p:blipFill>
          <a:blip r:embed="rId8"/>
          <a:srcRect/>
          <a:stretch>
            <a:fillRect/>
          </a:stretch>
        </p:blipFill>
        <p:spPr bwMode="auto">
          <a:xfrm>
            <a:off x="2819016" y="4580612"/>
            <a:ext cx="2103828" cy="1760065"/>
          </a:xfrm>
          <a:prstGeom prst="rect">
            <a:avLst/>
          </a:prstGeom>
          <a:noFill/>
          <a:ln w="9525">
            <a:noFill/>
            <a:miter lim="800000"/>
            <a:headEnd/>
            <a:tailEnd/>
          </a:ln>
        </p:spPr>
      </p:pic>
      <p:pic>
        <p:nvPicPr>
          <p:cNvPr id="52" name="Picture 44"/>
          <p:cNvPicPr>
            <a:picLocks noChangeAspect="1" noChangeArrowheads="1"/>
          </p:cNvPicPr>
          <p:nvPr/>
        </p:nvPicPr>
        <p:blipFill>
          <a:blip r:embed="rId9"/>
          <a:srcRect/>
          <a:stretch>
            <a:fillRect/>
          </a:stretch>
        </p:blipFill>
        <p:spPr bwMode="auto">
          <a:xfrm>
            <a:off x="5343874" y="1414734"/>
            <a:ext cx="2394629" cy="2631073"/>
          </a:xfrm>
          <a:prstGeom prst="rect">
            <a:avLst/>
          </a:prstGeom>
          <a:noFill/>
          <a:ln w="9525">
            <a:noFill/>
            <a:miter lim="800000"/>
            <a:headEnd/>
            <a:tailEnd/>
          </a:ln>
        </p:spPr>
      </p:pic>
      <p:pic>
        <p:nvPicPr>
          <p:cNvPr id="54" name="Picture 53" descr="Screen Shot 2012-05-28 at 6.31.45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600" y="3717390"/>
            <a:ext cx="2641600" cy="2623287"/>
          </a:xfrm>
          <a:prstGeom prst="rect">
            <a:avLst/>
          </a:prstGeom>
        </p:spPr>
      </p:pic>
      <p:pic>
        <p:nvPicPr>
          <p:cNvPr id="58" name="Picture 48"/>
          <p:cNvPicPr>
            <a:picLocks noChangeAspect="1" noChangeArrowheads="1"/>
          </p:cNvPicPr>
          <p:nvPr/>
        </p:nvPicPr>
        <p:blipFill>
          <a:blip r:embed="rId11"/>
          <a:srcRect/>
          <a:stretch>
            <a:fillRect/>
          </a:stretch>
        </p:blipFill>
        <p:spPr bwMode="auto">
          <a:xfrm>
            <a:off x="7848600" y="1163364"/>
            <a:ext cx="1030958" cy="2768886"/>
          </a:xfrm>
          <a:prstGeom prst="rect">
            <a:avLst/>
          </a:prstGeom>
          <a:noFill/>
          <a:ln w="9525">
            <a:noFill/>
            <a:miter lim="800000"/>
            <a:headEnd/>
            <a:tailEnd/>
          </a:ln>
        </p:spPr>
      </p:pic>
      <p:pic>
        <p:nvPicPr>
          <p:cNvPr id="59" name="Picture 58" descr="Screen Shot 2012-05-29 at 12.35.34 AM.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54227" y="4273226"/>
            <a:ext cx="1985588" cy="1830723"/>
          </a:xfrm>
          <a:prstGeom prst="rect">
            <a:avLst/>
          </a:prstGeom>
        </p:spPr>
      </p:pic>
      <p:pic>
        <p:nvPicPr>
          <p:cNvPr id="62" name="Picture 42"/>
          <p:cNvPicPr>
            <a:picLocks noChangeAspect="1" noChangeArrowheads="1"/>
          </p:cNvPicPr>
          <p:nvPr/>
        </p:nvPicPr>
        <p:blipFill>
          <a:blip r:embed="rId13"/>
          <a:srcRect/>
          <a:stretch>
            <a:fillRect/>
          </a:stretch>
        </p:blipFill>
        <p:spPr bwMode="auto">
          <a:xfrm>
            <a:off x="5000265" y="4554152"/>
            <a:ext cx="2256331" cy="1730103"/>
          </a:xfrm>
          <a:prstGeom prst="rect">
            <a:avLst/>
          </a:prstGeom>
          <a:noFill/>
          <a:ln w="9525">
            <a:noFill/>
            <a:miter lim="800000"/>
            <a:headEnd/>
            <a:tailEnd/>
          </a:ln>
        </p:spPr>
      </p:pic>
      <p:sp>
        <p:nvSpPr>
          <p:cNvPr id="65" name="TextBox 64"/>
          <p:cNvSpPr txBox="1"/>
          <p:nvPr/>
        </p:nvSpPr>
        <p:spPr>
          <a:xfrm>
            <a:off x="3917682" y="-16995"/>
            <a:ext cx="1324539" cy="584776"/>
          </a:xfrm>
          <a:prstGeom prst="rect">
            <a:avLst/>
          </a:prstGeom>
          <a:noFill/>
        </p:spPr>
        <p:txBody>
          <a:bodyPr wrap="none" rtlCol="0">
            <a:spAutoFit/>
          </a:bodyPr>
          <a:lstStyle/>
          <a:p>
            <a:pPr algn="ctr"/>
            <a:r>
              <a:rPr lang="en-US" sz="3200" i="1" dirty="0" smtClean="0"/>
              <a:t>FLASH</a:t>
            </a:r>
            <a:endParaRPr lang="en-US" sz="3200" i="1" dirty="0"/>
          </a:p>
        </p:txBody>
      </p:sp>
      <p:pic>
        <p:nvPicPr>
          <p:cNvPr id="24" name="Picture 23"/>
          <p:cNvPicPr>
            <a:picLocks noChangeAspect="1"/>
          </p:cNvPicPr>
          <p:nvPr/>
        </p:nvPicPr>
        <p:blipFill>
          <a:blip r:embed="rId14"/>
          <a:stretch>
            <a:fillRect/>
          </a:stretch>
        </p:blipFill>
        <p:spPr>
          <a:xfrm>
            <a:off x="8303230" y="0"/>
            <a:ext cx="840770" cy="859455"/>
          </a:xfrm>
          <a:prstGeom prst="rect">
            <a:avLst/>
          </a:prstGeom>
        </p:spPr>
      </p:pic>
      <p:sp>
        <p:nvSpPr>
          <p:cNvPr id="26" name="TextBox 25"/>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spTree>
    <p:extLst>
      <p:ext uri="{BB962C8B-B14F-4D97-AF65-F5344CB8AC3E}">
        <p14:creationId xmlns:p14="http://schemas.microsoft.com/office/powerpoint/2010/main" val="186590837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8" name="Picture 17"/>
          <p:cNvPicPr>
            <a:picLocks noChangeAspect="1"/>
          </p:cNvPicPr>
          <p:nvPr/>
        </p:nvPicPr>
        <p:blipFill>
          <a:blip r:embed="rId2"/>
          <a:stretch>
            <a:fillRect/>
          </a:stretch>
        </p:blipFill>
        <p:spPr>
          <a:xfrm>
            <a:off x="1" y="0"/>
            <a:ext cx="895300" cy="1068861"/>
          </a:xfrm>
          <a:prstGeom prst="rect">
            <a:avLst/>
          </a:prstGeom>
        </p:spPr>
      </p:pic>
      <p:pic>
        <p:nvPicPr>
          <p:cNvPr id="22" name="Picture 21"/>
          <p:cNvPicPr>
            <a:picLocks noChangeAspect="1"/>
          </p:cNvPicPr>
          <p:nvPr/>
        </p:nvPicPr>
        <p:blipFill>
          <a:blip r:embed="rId3"/>
          <a:stretch>
            <a:fillRect/>
          </a:stretch>
        </p:blipFill>
        <p:spPr>
          <a:xfrm>
            <a:off x="0" y="6461729"/>
            <a:ext cx="338955" cy="396181"/>
          </a:xfrm>
          <a:prstGeom prst="rect">
            <a:avLst/>
          </a:prstGeom>
        </p:spPr>
      </p:pic>
      <p:sp>
        <p:nvSpPr>
          <p:cNvPr id="19" name="TextBox 18"/>
          <p:cNvSpPr txBox="1"/>
          <p:nvPr/>
        </p:nvSpPr>
        <p:spPr>
          <a:xfrm>
            <a:off x="3054245" y="-16995"/>
            <a:ext cx="3051374" cy="584776"/>
          </a:xfrm>
          <a:prstGeom prst="rect">
            <a:avLst/>
          </a:prstGeom>
          <a:noFill/>
        </p:spPr>
        <p:txBody>
          <a:bodyPr wrap="none" rtlCol="0">
            <a:spAutoFit/>
          </a:bodyPr>
          <a:lstStyle/>
          <a:p>
            <a:pPr algn="ctr"/>
            <a:r>
              <a:rPr lang="en-US" sz="3200" i="1" dirty="0" smtClean="0"/>
              <a:t>In a simulation…</a:t>
            </a:r>
            <a:endParaRPr lang="en-US" sz="3200" i="1" dirty="0"/>
          </a:p>
        </p:txBody>
      </p:sp>
      <p:pic>
        <p:nvPicPr>
          <p:cNvPr id="17" name="Picture 16"/>
          <p:cNvPicPr>
            <a:picLocks noChangeAspect="1"/>
          </p:cNvPicPr>
          <p:nvPr/>
        </p:nvPicPr>
        <p:blipFill>
          <a:blip r:embed="rId3"/>
          <a:stretch>
            <a:fillRect/>
          </a:stretch>
        </p:blipFill>
        <p:spPr>
          <a:xfrm>
            <a:off x="1080493" y="61088"/>
            <a:ext cx="537923" cy="628741"/>
          </a:xfrm>
          <a:prstGeom prst="rect">
            <a:avLst/>
          </a:prstGeom>
        </p:spPr>
      </p:pic>
      <p:pic>
        <p:nvPicPr>
          <p:cNvPr id="21" name="Picture 20"/>
          <p:cNvPicPr>
            <a:picLocks noChangeAspect="1"/>
          </p:cNvPicPr>
          <p:nvPr/>
        </p:nvPicPr>
        <p:blipFill>
          <a:blip r:embed="rId4"/>
          <a:stretch>
            <a:fillRect/>
          </a:stretch>
        </p:blipFill>
        <p:spPr>
          <a:xfrm>
            <a:off x="8303230" y="0"/>
            <a:ext cx="840770" cy="859455"/>
          </a:xfrm>
          <a:prstGeom prst="rect">
            <a:avLst/>
          </a:prstGeom>
        </p:spPr>
      </p:pic>
      <p:sp>
        <p:nvSpPr>
          <p:cNvPr id="20" name="Rectangle 19"/>
          <p:cNvSpPr/>
          <p:nvPr/>
        </p:nvSpPr>
        <p:spPr>
          <a:xfrm>
            <a:off x="895301" y="1218396"/>
            <a:ext cx="7869767" cy="1569660"/>
          </a:xfrm>
          <a:prstGeom prst="rect">
            <a:avLst/>
          </a:prstGeom>
        </p:spPr>
        <p:txBody>
          <a:bodyPr wrap="square">
            <a:spAutoFit/>
          </a:bodyPr>
          <a:lstStyle/>
          <a:p>
            <a:pPr>
              <a:buClr>
                <a:srgbClr val="800000"/>
              </a:buClr>
              <a:buFont typeface="Wingdings" charset="2"/>
              <a:buChar char="q"/>
            </a:pPr>
            <a:r>
              <a:rPr lang="en-US" sz="2400" dirty="0" smtClean="0">
                <a:cs typeface="Arial"/>
              </a:rPr>
              <a:t> Goal: evolve an initial condition in time </a:t>
            </a:r>
          </a:p>
          <a:p>
            <a:pPr>
              <a:buClr>
                <a:srgbClr val="800000"/>
              </a:buClr>
              <a:buFont typeface="Wingdings" charset="2"/>
              <a:buChar char="q"/>
            </a:pPr>
            <a:endParaRPr lang="en-US" sz="2400" dirty="0" smtClean="0">
              <a:cs typeface="Arial"/>
            </a:endParaRPr>
          </a:p>
          <a:p>
            <a:pPr>
              <a:buClr>
                <a:srgbClr val="800000"/>
              </a:buClr>
              <a:buFont typeface="Wingdings" charset="2"/>
              <a:buChar char="q"/>
            </a:pPr>
            <a:r>
              <a:rPr lang="en-US" sz="2400" dirty="0">
                <a:cs typeface="Arial"/>
              </a:rPr>
              <a:t> </a:t>
            </a:r>
            <a:r>
              <a:rPr lang="en-US" sz="2400" dirty="0" smtClean="0">
                <a:cs typeface="Arial"/>
              </a:rPr>
              <a:t>Solve numerically a system of equations e.g. MHD</a:t>
            </a:r>
          </a:p>
          <a:p>
            <a:pPr>
              <a:buClr>
                <a:srgbClr val="800000"/>
              </a:buClr>
            </a:pPr>
            <a:endParaRPr lang="en-US" sz="2400" dirty="0">
              <a:cs typeface="Arial"/>
            </a:endParaRPr>
          </a:p>
        </p:txBody>
      </p:sp>
      <p:pic>
        <p:nvPicPr>
          <p:cNvPr id="23" name="Picture 22"/>
          <p:cNvPicPr>
            <a:picLocks noChangeAspect="1"/>
          </p:cNvPicPr>
          <p:nvPr/>
        </p:nvPicPr>
        <p:blipFill>
          <a:blip r:embed="rId5"/>
          <a:stretch>
            <a:fillRect/>
          </a:stretch>
        </p:blipFill>
        <p:spPr>
          <a:xfrm>
            <a:off x="1065597" y="2833354"/>
            <a:ext cx="3375973" cy="797160"/>
          </a:xfrm>
          <a:prstGeom prst="rect">
            <a:avLst/>
          </a:prstGeom>
        </p:spPr>
      </p:pic>
      <p:pic>
        <p:nvPicPr>
          <p:cNvPr id="24" name="Picture 23"/>
          <p:cNvPicPr>
            <a:picLocks noChangeAspect="1"/>
          </p:cNvPicPr>
          <p:nvPr/>
        </p:nvPicPr>
        <p:blipFill>
          <a:blip r:embed="rId6"/>
          <a:stretch>
            <a:fillRect/>
          </a:stretch>
        </p:blipFill>
        <p:spPr>
          <a:xfrm>
            <a:off x="1065597" y="3720813"/>
            <a:ext cx="7108526" cy="2301389"/>
          </a:xfrm>
          <a:prstGeom prst="rect">
            <a:avLst/>
          </a:prstGeom>
        </p:spPr>
      </p:pic>
    </p:spTree>
    <p:extLst>
      <p:ext uri="{BB962C8B-B14F-4D97-AF65-F5344CB8AC3E}">
        <p14:creationId xmlns:p14="http://schemas.microsoft.com/office/powerpoint/2010/main" val="211043195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8" name="Picture 17"/>
          <p:cNvPicPr>
            <a:picLocks noChangeAspect="1"/>
          </p:cNvPicPr>
          <p:nvPr/>
        </p:nvPicPr>
        <p:blipFill>
          <a:blip r:embed="rId2"/>
          <a:stretch>
            <a:fillRect/>
          </a:stretch>
        </p:blipFill>
        <p:spPr>
          <a:xfrm>
            <a:off x="1" y="0"/>
            <a:ext cx="895300" cy="1068861"/>
          </a:xfrm>
          <a:prstGeom prst="rect">
            <a:avLst/>
          </a:prstGeom>
        </p:spPr>
      </p:pic>
      <p:pic>
        <p:nvPicPr>
          <p:cNvPr id="22" name="Picture 21"/>
          <p:cNvPicPr>
            <a:picLocks noChangeAspect="1"/>
          </p:cNvPicPr>
          <p:nvPr/>
        </p:nvPicPr>
        <p:blipFill>
          <a:blip r:embed="rId3"/>
          <a:stretch>
            <a:fillRect/>
          </a:stretch>
        </p:blipFill>
        <p:spPr>
          <a:xfrm>
            <a:off x="0" y="6461729"/>
            <a:ext cx="338955" cy="396181"/>
          </a:xfrm>
          <a:prstGeom prst="rect">
            <a:avLst/>
          </a:prstGeom>
        </p:spPr>
      </p:pic>
      <p:sp>
        <p:nvSpPr>
          <p:cNvPr id="19" name="TextBox 18"/>
          <p:cNvSpPr txBox="1"/>
          <p:nvPr/>
        </p:nvSpPr>
        <p:spPr>
          <a:xfrm>
            <a:off x="3054245" y="-16995"/>
            <a:ext cx="3051374" cy="584776"/>
          </a:xfrm>
          <a:prstGeom prst="rect">
            <a:avLst/>
          </a:prstGeom>
          <a:noFill/>
        </p:spPr>
        <p:txBody>
          <a:bodyPr wrap="none" rtlCol="0">
            <a:spAutoFit/>
          </a:bodyPr>
          <a:lstStyle/>
          <a:p>
            <a:pPr algn="ctr"/>
            <a:r>
              <a:rPr lang="en-US" sz="3200" i="1" dirty="0" smtClean="0"/>
              <a:t>In a simulation…</a:t>
            </a:r>
            <a:endParaRPr lang="en-US" sz="3200" i="1" dirty="0"/>
          </a:p>
        </p:txBody>
      </p:sp>
      <p:pic>
        <p:nvPicPr>
          <p:cNvPr id="17" name="Picture 16"/>
          <p:cNvPicPr>
            <a:picLocks noChangeAspect="1"/>
          </p:cNvPicPr>
          <p:nvPr/>
        </p:nvPicPr>
        <p:blipFill>
          <a:blip r:embed="rId3"/>
          <a:stretch>
            <a:fillRect/>
          </a:stretch>
        </p:blipFill>
        <p:spPr>
          <a:xfrm>
            <a:off x="1080493" y="61088"/>
            <a:ext cx="537923" cy="628741"/>
          </a:xfrm>
          <a:prstGeom prst="rect">
            <a:avLst/>
          </a:prstGeom>
        </p:spPr>
      </p:pic>
      <p:pic>
        <p:nvPicPr>
          <p:cNvPr id="21" name="Picture 20"/>
          <p:cNvPicPr>
            <a:picLocks noChangeAspect="1"/>
          </p:cNvPicPr>
          <p:nvPr/>
        </p:nvPicPr>
        <p:blipFill>
          <a:blip r:embed="rId4"/>
          <a:stretch>
            <a:fillRect/>
          </a:stretch>
        </p:blipFill>
        <p:spPr>
          <a:xfrm>
            <a:off x="8303230" y="0"/>
            <a:ext cx="840770" cy="859455"/>
          </a:xfrm>
          <a:prstGeom prst="rect">
            <a:avLst/>
          </a:prstGeom>
        </p:spPr>
      </p:pic>
      <p:sp>
        <p:nvSpPr>
          <p:cNvPr id="20" name="Rectangle 19"/>
          <p:cNvSpPr/>
          <p:nvPr/>
        </p:nvSpPr>
        <p:spPr>
          <a:xfrm>
            <a:off x="895301" y="1218396"/>
            <a:ext cx="7869767" cy="1569660"/>
          </a:xfrm>
          <a:prstGeom prst="rect">
            <a:avLst/>
          </a:prstGeom>
        </p:spPr>
        <p:txBody>
          <a:bodyPr wrap="square">
            <a:spAutoFit/>
          </a:bodyPr>
          <a:lstStyle/>
          <a:p>
            <a:pPr>
              <a:buClr>
                <a:srgbClr val="800000"/>
              </a:buClr>
              <a:buFont typeface="Wingdings" charset="2"/>
              <a:buChar char="q"/>
            </a:pPr>
            <a:r>
              <a:rPr lang="en-US" sz="2400" dirty="0" smtClean="0">
                <a:cs typeface="Arial"/>
              </a:rPr>
              <a:t> Goal: evolve an initial condition in time </a:t>
            </a:r>
          </a:p>
          <a:p>
            <a:pPr>
              <a:buClr>
                <a:srgbClr val="800000"/>
              </a:buClr>
              <a:buFont typeface="Wingdings" charset="2"/>
              <a:buChar char="q"/>
            </a:pPr>
            <a:endParaRPr lang="en-US" sz="2400" dirty="0" smtClean="0">
              <a:cs typeface="Arial"/>
            </a:endParaRPr>
          </a:p>
          <a:p>
            <a:pPr>
              <a:buClr>
                <a:srgbClr val="800000"/>
              </a:buClr>
              <a:buFont typeface="Wingdings" charset="2"/>
              <a:buChar char="q"/>
            </a:pPr>
            <a:r>
              <a:rPr lang="en-US" sz="2400" dirty="0">
                <a:cs typeface="Arial"/>
              </a:rPr>
              <a:t> </a:t>
            </a:r>
            <a:r>
              <a:rPr lang="en-US" sz="2400" dirty="0" smtClean="0">
                <a:cs typeface="Arial"/>
              </a:rPr>
              <a:t>Solve numerically a system of equations e.g. MHD</a:t>
            </a:r>
          </a:p>
          <a:p>
            <a:pPr>
              <a:buClr>
                <a:srgbClr val="800000"/>
              </a:buClr>
            </a:pPr>
            <a:endParaRPr lang="en-US" sz="2400" dirty="0">
              <a:cs typeface="Arial"/>
            </a:endParaRPr>
          </a:p>
        </p:txBody>
      </p:sp>
      <p:pic>
        <p:nvPicPr>
          <p:cNvPr id="23" name="Picture 22"/>
          <p:cNvPicPr>
            <a:picLocks noChangeAspect="1"/>
          </p:cNvPicPr>
          <p:nvPr/>
        </p:nvPicPr>
        <p:blipFill>
          <a:blip r:embed="rId5"/>
          <a:stretch>
            <a:fillRect/>
          </a:stretch>
        </p:blipFill>
        <p:spPr>
          <a:xfrm>
            <a:off x="1065597" y="2833354"/>
            <a:ext cx="3375973" cy="797160"/>
          </a:xfrm>
          <a:prstGeom prst="rect">
            <a:avLst/>
          </a:prstGeom>
        </p:spPr>
      </p:pic>
      <p:pic>
        <p:nvPicPr>
          <p:cNvPr id="24" name="Picture 23"/>
          <p:cNvPicPr>
            <a:picLocks noChangeAspect="1"/>
          </p:cNvPicPr>
          <p:nvPr/>
        </p:nvPicPr>
        <p:blipFill>
          <a:blip r:embed="rId6"/>
          <a:stretch>
            <a:fillRect/>
          </a:stretch>
        </p:blipFill>
        <p:spPr>
          <a:xfrm>
            <a:off x="1065597" y="3720813"/>
            <a:ext cx="7108526" cy="2301389"/>
          </a:xfrm>
          <a:prstGeom prst="rect">
            <a:avLst/>
          </a:prstGeom>
        </p:spPr>
      </p:pic>
      <p:sp>
        <p:nvSpPr>
          <p:cNvPr id="25" name="Rectangle 24"/>
          <p:cNvSpPr/>
          <p:nvPr/>
        </p:nvSpPr>
        <p:spPr>
          <a:xfrm rot="686317">
            <a:off x="5505432" y="2701798"/>
            <a:ext cx="2135972" cy="773438"/>
          </a:xfrm>
          <a:prstGeom prst="rect">
            <a:avLst/>
          </a:prstGeom>
          <a:solidFill>
            <a:srgbClr val="80000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b="1" dirty="0"/>
              <a:t>Non </a:t>
            </a:r>
            <a:r>
              <a:rPr lang="en-US" sz="2400" b="1" dirty="0" smtClean="0"/>
              <a:t>linear</a:t>
            </a:r>
            <a:r>
              <a:rPr lang="en-US" sz="2400" b="1" dirty="0" smtClean="0"/>
              <a:t>…</a:t>
            </a:r>
            <a:endParaRPr lang="en-US" sz="2400" b="1" dirty="0"/>
          </a:p>
        </p:txBody>
      </p:sp>
    </p:spTree>
    <p:extLst>
      <p:ext uri="{BB962C8B-B14F-4D97-AF65-F5344CB8AC3E}">
        <p14:creationId xmlns:p14="http://schemas.microsoft.com/office/powerpoint/2010/main" val="296830145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8" name="Picture 17"/>
          <p:cNvPicPr>
            <a:picLocks noChangeAspect="1"/>
          </p:cNvPicPr>
          <p:nvPr/>
        </p:nvPicPr>
        <p:blipFill>
          <a:blip r:embed="rId2"/>
          <a:stretch>
            <a:fillRect/>
          </a:stretch>
        </p:blipFill>
        <p:spPr>
          <a:xfrm>
            <a:off x="1" y="0"/>
            <a:ext cx="895300" cy="1068861"/>
          </a:xfrm>
          <a:prstGeom prst="rect">
            <a:avLst/>
          </a:prstGeom>
        </p:spPr>
      </p:pic>
      <p:pic>
        <p:nvPicPr>
          <p:cNvPr id="22" name="Picture 21"/>
          <p:cNvPicPr>
            <a:picLocks noChangeAspect="1"/>
          </p:cNvPicPr>
          <p:nvPr/>
        </p:nvPicPr>
        <p:blipFill>
          <a:blip r:embed="rId3"/>
          <a:stretch>
            <a:fillRect/>
          </a:stretch>
        </p:blipFill>
        <p:spPr>
          <a:xfrm>
            <a:off x="0" y="6461729"/>
            <a:ext cx="338955" cy="396181"/>
          </a:xfrm>
          <a:prstGeom prst="rect">
            <a:avLst/>
          </a:prstGeom>
        </p:spPr>
      </p:pic>
      <p:sp>
        <p:nvSpPr>
          <p:cNvPr id="19" name="TextBox 18"/>
          <p:cNvSpPr txBox="1"/>
          <p:nvPr/>
        </p:nvSpPr>
        <p:spPr>
          <a:xfrm>
            <a:off x="2557108" y="-16995"/>
            <a:ext cx="4045636" cy="584776"/>
          </a:xfrm>
          <a:prstGeom prst="rect">
            <a:avLst/>
          </a:prstGeom>
          <a:noFill/>
        </p:spPr>
        <p:txBody>
          <a:bodyPr wrap="none" rtlCol="0">
            <a:spAutoFit/>
          </a:bodyPr>
          <a:lstStyle/>
          <a:p>
            <a:pPr algn="ctr"/>
            <a:r>
              <a:rPr lang="en-US" sz="3200" i="1" dirty="0" smtClean="0"/>
              <a:t>Example: RT instability</a:t>
            </a:r>
            <a:endParaRPr lang="en-US" sz="3200" i="1" dirty="0"/>
          </a:p>
        </p:txBody>
      </p:sp>
      <p:pic>
        <p:nvPicPr>
          <p:cNvPr id="17" name="Picture 16"/>
          <p:cNvPicPr>
            <a:picLocks noChangeAspect="1"/>
          </p:cNvPicPr>
          <p:nvPr/>
        </p:nvPicPr>
        <p:blipFill>
          <a:blip r:embed="rId3"/>
          <a:stretch>
            <a:fillRect/>
          </a:stretch>
        </p:blipFill>
        <p:spPr>
          <a:xfrm>
            <a:off x="1080493" y="61088"/>
            <a:ext cx="537923" cy="628741"/>
          </a:xfrm>
          <a:prstGeom prst="rect">
            <a:avLst/>
          </a:prstGeom>
        </p:spPr>
      </p:pic>
      <p:pic>
        <p:nvPicPr>
          <p:cNvPr id="21" name="Picture 20"/>
          <p:cNvPicPr>
            <a:picLocks noChangeAspect="1"/>
          </p:cNvPicPr>
          <p:nvPr/>
        </p:nvPicPr>
        <p:blipFill>
          <a:blip r:embed="rId4"/>
          <a:stretch>
            <a:fillRect/>
          </a:stretch>
        </p:blipFill>
        <p:spPr>
          <a:xfrm>
            <a:off x="8303230" y="0"/>
            <a:ext cx="840770" cy="859455"/>
          </a:xfrm>
          <a:prstGeom prst="rect">
            <a:avLst/>
          </a:prstGeom>
        </p:spPr>
      </p:pic>
      <p:pic>
        <p:nvPicPr>
          <p:cNvPr id="16" name="Picture 15"/>
          <p:cNvPicPr>
            <a:picLocks noChangeAspect="1"/>
          </p:cNvPicPr>
          <p:nvPr/>
        </p:nvPicPr>
        <p:blipFill>
          <a:blip r:embed="rId5"/>
          <a:stretch>
            <a:fillRect/>
          </a:stretch>
        </p:blipFill>
        <p:spPr>
          <a:xfrm>
            <a:off x="5702371" y="1346727"/>
            <a:ext cx="2857500" cy="2844800"/>
          </a:xfrm>
          <a:prstGeom prst="rect">
            <a:avLst/>
          </a:prstGeom>
          <a:ln>
            <a:noFill/>
          </a:ln>
          <a:effectLst>
            <a:outerShdw blurRad="292100" dist="139700" dir="2700000" algn="tl" rotWithShape="0">
              <a:srgbClr val="333333">
                <a:alpha val="65000"/>
              </a:srgbClr>
            </a:outerShdw>
          </a:effectLst>
        </p:spPr>
      </p:pic>
      <p:sp>
        <p:nvSpPr>
          <p:cNvPr id="26" name="TextBox 25"/>
          <p:cNvSpPr txBox="1"/>
          <p:nvPr/>
        </p:nvSpPr>
        <p:spPr>
          <a:xfrm>
            <a:off x="648182" y="1666956"/>
            <a:ext cx="4698371" cy="830997"/>
          </a:xfrm>
          <a:prstGeom prst="rect">
            <a:avLst/>
          </a:prstGeom>
          <a:noFill/>
        </p:spPr>
        <p:txBody>
          <a:bodyPr wrap="none" rtlCol="0">
            <a:spAutoFit/>
          </a:bodyPr>
          <a:lstStyle/>
          <a:p>
            <a:r>
              <a:rPr lang="en-US" sz="2400" dirty="0" smtClean="0"/>
              <a:t>Filament structures in SN remnants!</a:t>
            </a:r>
            <a:r>
              <a:rPr lang="en-US" dirty="0" smtClean="0"/>
              <a:t> </a:t>
            </a:r>
          </a:p>
          <a:p>
            <a:endParaRPr lang="en-US" sz="2400" dirty="0" smtClean="0"/>
          </a:p>
        </p:txBody>
      </p:sp>
    </p:spTree>
    <p:extLst>
      <p:ext uri="{BB962C8B-B14F-4D97-AF65-F5344CB8AC3E}">
        <p14:creationId xmlns:p14="http://schemas.microsoft.com/office/powerpoint/2010/main" val="346418924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8" name="Picture 17"/>
          <p:cNvPicPr>
            <a:picLocks noChangeAspect="1"/>
          </p:cNvPicPr>
          <p:nvPr/>
        </p:nvPicPr>
        <p:blipFill>
          <a:blip r:embed="rId2"/>
          <a:stretch>
            <a:fillRect/>
          </a:stretch>
        </p:blipFill>
        <p:spPr>
          <a:xfrm>
            <a:off x="1" y="0"/>
            <a:ext cx="895300" cy="1068861"/>
          </a:xfrm>
          <a:prstGeom prst="rect">
            <a:avLst/>
          </a:prstGeom>
        </p:spPr>
      </p:pic>
      <p:pic>
        <p:nvPicPr>
          <p:cNvPr id="22" name="Picture 21"/>
          <p:cNvPicPr>
            <a:picLocks noChangeAspect="1"/>
          </p:cNvPicPr>
          <p:nvPr/>
        </p:nvPicPr>
        <p:blipFill>
          <a:blip r:embed="rId3"/>
          <a:stretch>
            <a:fillRect/>
          </a:stretch>
        </p:blipFill>
        <p:spPr>
          <a:xfrm>
            <a:off x="0" y="6461729"/>
            <a:ext cx="338955" cy="396181"/>
          </a:xfrm>
          <a:prstGeom prst="rect">
            <a:avLst/>
          </a:prstGeom>
        </p:spPr>
      </p:pic>
      <p:sp>
        <p:nvSpPr>
          <p:cNvPr id="19" name="TextBox 18"/>
          <p:cNvSpPr txBox="1"/>
          <p:nvPr/>
        </p:nvSpPr>
        <p:spPr>
          <a:xfrm>
            <a:off x="2557108" y="-16995"/>
            <a:ext cx="4045636" cy="584776"/>
          </a:xfrm>
          <a:prstGeom prst="rect">
            <a:avLst/>
          </a:prstGeom>
          <a:noFill/>
        </p:spPr>
        <p:txBody>
          <a:bodyPr wrap="none" rtlCol="0">
            <a:spAutoFit/>
          </a:bodyPr>
          <a:lstStyle/>
          <a:p>
            <a:pPr algn="ctr"/>
            <a:r>
              <a:rPr lang="en-US" sz="3200" i="1" dirty="0" smtClean="0"/>
              <a:t>Example: RT instability</a:t>
            </a:r>
            <a:endParaRPr lang="en-US" sz="3200" i="1" dirty="0"/>
          </a:p>
        </p:txBody>
      </p:sp>
      <p:pic>
        <p:nvPicPr>
          <p:cNvPr id="17" name="Picture 16"/>
          <p:cNvPicPr>
            <a:picLocks noChangeAspect="1"/>
          </p:cNvPicPr>
          <p:nvPr/>
        </p:nvPicPr>
        <p:blipFill>
          <a:blip r:embed="rId3"/>
          <a:stretch>
            <a:fillRect/>
          </a:stretch>
        </p:blipFill>
        <p:spPr>
          <a:xfrm>
            <a:off x="1080493" y="61088"/>
            <a:ext cx="537923" cy="628741"/>
          </a:xfrm>
          <a:prstGeom prst="rect">
            <a:avLst/>
          </a:prstGeom>
        </p:spPr>
      </p:pic>
      <p:pic>
        <p:nvPicPr>
          <p:cNvPr id="21" name="Picture 20"/>
          <p:cNvPicPr>
            <a:picLocks noChangeAspect="1"/>
          </p:cNvPicPr>
          <p:nvPr/>
        </p:nvPicPr>
        <p:blipFill>
          <a:blip r:embed="rId4"/>
          <a:stretch>
            <a:fillRect/>
          </a:stretch>
        </p:blipFill>
        <p:spPr>
          <a:xfrm>
            <a:off x="8303230" y="0"/>
            <a:ext cx="840770" cy="859455"/>
          </a:xfrm>
          <a:prstGeom prst="rect">
            <a:avLst/>
          </a:prstGeom>
        </p:spPr>
      </p:pic>
      <p:pic>
        <p:nvPicPr>
          <p:cNvPr id="16" name="Picture 15"/>
          <p:cNvPicPr>
            <a:picLocks noChangeAspect="1"/>
          </p:cNvPicPr>
          <p:nvPr/>
        </p:nvPicPr>
        <p:blipFill>
          <a:blip r:embed="rId5"/>
          <a:stretch>
            <a:fillRect/>
          </a:stretch>
        </p:blipFill>
        <p:spPr>
          <a:xfrm>
            <a:off x="5702371" y="1346727"/>
            <a:ext cx="2857500" cy="2844800"/>
          </a:xfrm>
          <a:prstGeom prst="rect">
            <a:avLst/>
          </a:prstGeom>
          <a:ln>
            <a:noFill/>
          </a:ln>
          <a:effectLst>
            <a:outerShdw blurRad="292100" dist="139700" dir="2700000" algn="tl" rotWithShape="0">
              <a:srgbClr val="333333">
                <a:alpha val="65000"/>
              </a:srgbClr>
            </a:outerShdw>
          </a:effectLst>
        </p:spPr>
      </p:pic>
      <p:pic>
        <p:nvPicPr>
          <p:cNvPr id="20" name="Picture 19"/>
          <p:cNvPicPr>
            <a:picLocks noChangeAspect="1"/>
          </p:cNvPicPr>
          <p:nvPr/>
        </p:nvPicPr>
        <p:blipFill rotWithShape="1">
          <a:blip r:embed="rId5"/>
          <a:srcRect l="32751" t="24709" r="37960" b="50612"/>
          <a:stretch/>
        </p:blipFill>
        <p:spPr>
          <a:xfrm>
            <a:off x="4473384" y="3160607"/>
            <a:ext cx="2457974" cy="2061839"/>
          </a:xfrm>
          <a:prstGeom prst="rect">
            <a:avLst/>
          </a:prstGeom>
          <a:ln>
            <a:noFill/>
          </a:ln>
          <a:effectLst>
            <a:outerShdw blurRad="292100" dist="139700" dir="2700000" algn="tl" rotWithShape="0">
              <a:srgbClr val="333333">
                <a:alpha val="65000"/>
              </a:srgbClr>
            </a:outerShdw>
          </a:effectLst>
        </p:spPr>
      </p:pic>
      <p:sp>
        <p:nvSpPr>
          <p:cNvPr id="23" name="Rectangle 22"/>
          <p:cNvSpPr/>
          <p:nvPr/>
        </p:nvSpPr>
        <p:spPr>
          <a:xfrm>
            <a:off x="6719129" y="1966439"/>
            <a:ext cx="899518" cy="793788"/>
          </a:xfrm>
          <a:prstGeom prst="rect">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cxnSp>
        <p:nvCxnSpPr>
          <p:cNvPr id="24" name="Straight Arrow Connector 23"/>
          <p:cNvCxnSpPr>
            <a:stCxn id="23" idx="1"/>
          </p:cNvCxnSpPr>
          <p:nvPr/>
        </p:nvCxnSpPr>
        <p:spPr>
          <a:xfrm flipH="1">
            <a:off x="5974537" y="2363333"/>
            <a:ext cx="744592" cy="797274"/>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6931358" y="2760227"/>
            <a:ext cx="191508" cy="400380"/>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648182" y="1666956"/>
            <a:ext cx="4698371" cy="461665"/>
          </a:xfrm>
          <a:prstGeom prst="rect">
            <a:avLst/>
          </a:prstGeom>
          <a:noFill/>
        </p:spPr>
        <p:txBody>
          <a:bodyPr wrap="none" rtlCol="0">
            <a:spAutoFit/>
          </a:bodyPr>
          <a:lstStyle/>
          <a:p>
            <a:r>
              <a:rPr lang="en-US" sz="2400" dirty="0" smtClean="0"/>
              <a:t>Filament structures in SN remnants!</a:t>
            </a:r>
            <a:r>
              <a:rPr lang="en-US" dirty="0" smtClean="0"/>
              <a:t> </a:t>
            </a:r>
          </a:p>
        </p:txBody>
      </p:sp>
    </p:spTree>
    <p:extLst>
      <p:ext uri="{BB962C8B-B14F-4D97-AF65-F5344CB8AC3E}">
        <p14:creationId xmlns:p14="http://schemas.microsoft.com/office/powerpoint/2010/main" val="139525480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8" name="Picture 17"/>
          <p:cNvPicPr>
            <a:picLocks noChangeAspect="1"/>
          </p:cNvPicPr>
          <p:nvPr/>
        </p:nvPicPr>
        <p:blipFill>
          <a:blip r:embed="rId2"/>
          <a:stretch>
            <a:fillRect/>
          </a:stretch>
        </p:blipFill>
        <p:spPr>
          <a:xfrm>
            <a:off x="1" y="0"/>
            <a:ext cx="895300" cy="1068861"/>
          </a:xfrm>
          <a:prstGeom prst="rect">
            <a:avLst/>
          </a:prstGeom>
        </p:spPr>
      </p:pic>
      <p:pic>
        <p:nvPicPr>
          <p:cNvPr id="22" name="Picture 21"/>
          <p:cNvPicPr>
            <a:picLocks noChangeAspect="1"/>
          </p:cNvPicPr>
          <p:nvPr/>
        </p:nvPicPr>
        <p:blipFill>
          <a:blip r:embed="rId3"/>
          <a:stretch>
            <a:fillRect/>
          </a:stretch>
        </p:blipFill>
        <p:spPr>
          <a:xfrm>
            <a:off x="0" y="6461729"/>
            <a:ext cx="338955" cy="396181"/>
          </a:xfrm>
          <a:prstGeom prst="rect">
            <a:avLst/>
          </a:prstGeom>
        </p:spPr>
      </p:pic>
      <p:sp>
        <p:nvSpPr>
          <p:cNvPr id="19" name="TextBox 18"/>
          <p:cNvSpPr txBox="1"/>
          <p:nvPr/>
        </p:nvSpPr>
        <p:spPr>
          <a:xfrm>
            <a:off x="2557108" y="-16995"/>
            <a:ext cx="4045636" cy="584776"/>
          </a:xfrm>
          <a:prstGeom prst="rect">
            <a:avLst/>
          </a:prstGeom>
          <a:noFill/>
        </p:spPr>
        <p:txBody>
          <a:bodyPr wrap="none" rtlCol="0">
            <a:spAutoFit/>
          </a:bodyPr>
          <a:lstStyle/>
          <a:p>
            <a:pPr algn="ctr"/>
            <a:r>
              <a:rPr lang="en-US" sz="3200" i="1" dirty="0" smtClean="0"/>
              <a:t>Example: RT instability</a:t>
            </a:r>
            <a:endParaRPr lang="en-US" sz="3200" i="1" dirty="0"/>
          </a:p>
        </p:txBody>
      </p:sp>
      <p:pic>
        <p:nvPicPr>
          <p:cNvPr id="17" name="Picture 16"/>
          <p:cNvPicPr>
            <a:picLocks noChangeAspect="1"/>
          </p:cNvPicPr>
          <p:nvPr/>
        </p:nvPicPr>
        <p:blipFill>
          <a:blip r:embed="rId3"/>
          <a:stretch>
            <a:fillRect/>
          </a:stretch>
        </p:blipFill>
        <p:spPr>
          <a:xfrm>
            <a:off x="1080493" y="61088"/>
            <a:ext cx="537923" cy="628741"/>
          </a:xfrm>
          <a:prstGeom prst="rect">
            <a:avLst/>
          </a:prstGeom>
        </p:spPr>
      </p:pic>
      <p:pic>
        <p:nvPicPr>
          <p:cNvPr id="21" name="Picture 20"/>
          <p:cNvPicPr>
            <a:picLocks noChangeAspect="1"/>
          </p:cNvPicPr>
          <p:nvPr/>
        </p:nvPicPr>
        <p:blipFill>
          <a:blip r:embed="rId4"/>
          <a:stretch>
            <a:fillRect/>
          </a:stretch>
        </p:blipFill>
        <p:spPr>
          <a:xfrm>
            <a:off x="8303230" y="0"/>
            <a:ext cx="840770" cy="859455"/>
          </a:xfrm>
          <a:prstGeom prst="rect">
            <a:avLst/>
          </a:prstGeom>
        </p:spPr>
      </p:pic>
      <p:pic>
        <p:nvPicPr>
          <p:cNvPr id="16" name="Picture 15"/>
          <p:cNvPicPr>
            <a:picLocks noChangeAspect="1"/>
          </p:cNvPicPr>
          <p:nvPr/>
        </p:nvPicPr>
        <p:blipFill>
          <a:blip r:embed="rId5"/>
          <a:stretch>
            <a:fillRect/>
          </a:stretch>
        </p:blipFill>
        <p:spPr>
          <a:xfrm>
            <a:off x="5702371" y="1346727"/>
            <a:ext cx="2857500" cy="2844800"/>
          </a:xfrm>
          <a:prstGeom prst="rect">
            <a:avLst/>
          </a:prstGeom>
          <a:ln>
            <a:noFill/>
          </a:ln>
          <a:effectLst>
            <a:outerShdw blurRad="292100" dist="139700" dir="2700000" algn="tl" rotWithShape="0">
              <a:srgbClr val="333333">
                <a:alpha val="65000"/>
              </a:srgbClr>
            </a:outerShdw>
          </a:effectLst>
        </p:spPr>
      </p:pic>
      <p:pic>
        <p:nvPicPr>
          <p:cNvPr id="20" name="Picture 19"/>
          <p:cNvPicPr>
            <a:picLocks noChangeAspect="1"/>
          </p:cNvPicPr>
          <p:nvPr/>
        </p:nvPicPr>
        <p:blipFill rotWithShape="1">
          <a:blip r:embed="rId5"/>
          <a:srcRect l="32751" t="24709" r="37960" b="50612"/>
          <a:stretch/>
        </p:blipFill>
        <p:spPr>
          <a:xfrm>
            <a:off x="4473384" y="3160607"/>
            <a:ext cx="2457974" cy="2061839"/>
          </a:xfrm>
          <a:prstGeom prst="rect">
            <a:avLst/>
          </a:prstGeom>
          <a:ln>
            <a:noFill/>
          </a:ln>
          <a:effectLst>
            <a:outerShdw blurRad="292100" dist="139700" dir="2700000" algn="tl" rotWithShape="0">
              <a:srgbClr val="333333">
                <a:alpha val="65000"/>
              </a:srgbClr>
            </a:outerShdw>
          </a:effectLst>
        </p:spPr>
      </p:pic>
      <p:sp>
        <p:nvSpPr>
          <p:cNvPr id="23" name="Rectangle 22"/>
          <p:cNvSpPr/>
          <p:nvPr/>
        </p:nvSpPr>
        <p:spPr>
          <a:xfrm>
            <a:off x="6719129" y="1966439"/>
            <a:ext cx="899518" cy="793788"/>
          </a:xfrm>
          <a:prstGeom prst="rect">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cxnSp>
        <p:nvCxnSpPr>
          <p:cNvPr id="24" name="Straight Arrow Connector 23"/>
          <p:cNvCxnSpPr>
            <a:stCxn id="23" idx="1"/>
          </p:cNvCxnSpPr>
          <p:nvPr/>
        </p:nvCxnSpPr>
        <p:spPr>
          <a:xfrm flipH="1">
            <a:off x="5974537" y="2363333"/>
            <a:ext cx="744592" cy="797274"/>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6931358" y="2760227"/>
            <a:ext cx="191508" cy="400380"/>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648182" y="1666956"/>
            <a:ext cx="4698371" cy="4154983"/>
          </a:xfrm>
          <a:prstGeom prst="rect">
            <a:avLst/>
          </a:prstGeom>
          <a:noFill/>
        </p:spPr>
        <p:txBody>
          <a:bodyPr wrap="none" rtlCol="0">
            <a:spAutoFit/>
          </a:bodyPr>
          <a:lstStyle/>
          <a:p>
            <a:r>
              <a:rPr lang="en-US" sz="2400" dirty="0" smtClean="0"/>
              <a:t>Filament structures in SN remnants!</a:t>
            </a:r>
            <a:r>
              <a:rPr lang="en-US" dirty="0" smtClean="0"/>
              <a:t> </a:t>
            </a:r>
          </a:p>
          <a:p>
            <a:endParaRPr lang="en-US" sz="2400" dirty="0" smtClean="0"/>
          </a:p>
          <a:p>
            <a:r>
              <a:rPr lang="en-US" sz="2400" u="sng" dirty="0" smtClean="0"/>
              <a:t>Motivation:</a:t>
            </a:r>
            <a:endParaRPr lang="en-US" sz="2400" u="sng" dirty="0"/>
          </a:p>
          <a:p>
            <a:r>
              <a:rPr lang="en-US" sz="2400" dirty="0" smtClean="0"/>
              <a:t>Probably caused by the </a:t>
            </a:r>
          </a:p>
          <a:p>
            <a:r>
              <a:rPr lang="en-US" sz="2400" dirty="0" smtClean="0"/>
              <a:t>Rayleigh-Taylor instability.</a:t>
            </a:r>
          </a:p>
          <a:p>
            <a:endParaRPr lang="en-US" sz="2400" dirty="0"/>
          </a:p>
          <a:p>
            <a:r>
              <a:rPr lang="en-US" sz="2400" u="sng" dirty="0" smtClean="0"/>
              <a:t>Simple model:</a:t>
            </a:r>
          </a:p>
          <a:p>
            <a:r>
              <a:rPr lang="en-US" sz="2400" dirty="0" smtClean="0"/>
              <a:t>Two fluids of different </a:t>
            </a:r>
          </a:p>
          <a:p>
            <a:r>
              <a:rPr lang="en-US" sz="2400" dirty="0" smtClean="0"/>
              <a:t>density inside a gravitational</a:t>
            </a:r>
          </a:p>
          <a:p>
            <a:r>
              <a:rPr lang="en-US" sz="2400" dirty="0" smtClean="0"/>
              <a:t>Potential.   </a:t>
            </a:r>
          </a:p>
          <a:p>
            <a:endParaRPr lang="en-US" sz="2400" dirty="0"/>
          </a:p>
        </p:txBody>
      </p:sp>
    </p:spTree>
    <p:extLst>
      <p:ext uri="{BB962C8B-B14F-4D97-AF65-F5344CB8AC3E}">
        <p14:creationId xmlns:p14="http://schemas.microsoft.com/office/powerpoint/2010/main" val="139525480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8" name="Picture 17"/>
          <p:cNvPicPr>
            <a:picLocks noChangeAspect="1"/>
          </p:cNvPicPr>
          <p:nvPr/>
        </p:nvPicPr>
        <p:blipFill>
          <a:blip r:embed="rId2"/>
          <a:stretch>
            <a:fillRect/>
          </a:stretch>
        </p:blipFill>
        <p:spPr>
          <a:xfrm>
            <a:off x="1" y="0"/>
            <a:ext cx="895300" cy="1068861"/>
          </a:xfrm>
          <a:prstGeom prst="rect">
            <a:avLst/>
          </a:prstGeom>
        </p:spPr>
      </p:pic>
      <p:pic>
        <p:nvPicPr>
          <p:cNvPr id="22" name="Picture 21"/>
          <p:cNvPicPr>
            <a:picLocks noChangeAspect="1"/>
          </p:cNvPicPr>
          <p:nvPr/>
        </p:nvPicPr>
        <p:blipFill>
          <a:blip r:embed="rId3"/>
          <a:stretch>
            <a:fillRect/>
          </a:stretch>
        </p:blipFill>
        <p:spPr>
          <a:xfrm>
            <a:off x="0" y="6461729"/>
            <a:ext cx="338955" cy="396181"/>
          </a:xfrm>
          <a:prstGeom prst="rect">
            <a:avLst/>
          </a:prstGeom>
        </p:spPr>
      </p:pic>
      <p:sp>
        <p:nvSpPr>
          <p:cNvPr id="19" name="TextBox 18"/>
          <p:cNvSpPr txBox="1"/>
          <p:nvPr/>
        </p:nvSpPr>
        <p:spPr>
          <a:xfrm>
            <a:off x="2557108" y="-16995"/>
            <a:ext cx="4045636" cy="584776"/>
          </a:xfrm>
          <a:prstGeom prst="rect">
            <a:avLst/>
          </a:prstGeom>
          <a:noFill/>
        </p:spPr>
        <p:txBody>
          <a:bodyPr wrap="none" rtlCol="0">
            <a:spAutoFit/>
          </a:bodyPr>
          <a:lstStyle/>
          <a:p>
            <a:pPr algn="ctr"/>
            <a:r>
              <a:rPr lang="en-US" sz="3200" i="1" dirty="0" smtClean="0"/>
              <a:t>Example: RT instability</a:t>
            </a:r>
            <a:endParaRPr lang="en-US" sz="3200" i="1" dirty="0"/>
          </a:p>
        </p:txBody>
      </p:sp>
      <p:pic>
        <p:nvPicPr>
          <p:cNvPr id="17" name="Picture 16"/>
          <p:cNvPicPr>
            <a:picLocks noChangeAspect="1"/>
          </p:cNvPicPr>
          <p:nvPr/>
        </p:nvPicPr>
        <p:blipFill>
          <a:blip r:embed="rId3"/>
          <a:stretch>
            <a:fillRect/>
          </a:stretch>
        </p:blipFill>
        <p:spPr>
          <a:xfrm>
            <a:off x="1080493" y="61088"/>
            <a:ext cx="537923" cy="628741"/>
          </a:xfrm>
          <a:prstGeom prst="rect">
            <a:avLst/>
          </a:prstGeom>
        </p:spPr>
      </p:pic>
      <p:pic>
        <p:nvPicPr>
          <p:cNvPr id="21" name="Picture 20"/>
          <p:cNvPicPr>
            <a:picLocks noChangeAspect="1"/>
          </p:cNvPicPr>
          <p:nvPr/>
        </p:nvPicPr>
        <p:blipFill>
          <a:blip r:embed="rId4"/>
          <a:stretch>
            <a:fillRect/>
          </a:stretch>
        </p:blipFill>
        <p:spPr>
          <a:xfrm>
            <a:off x="8303230" y="0"/>
            <a:ext cx="840770" cy="859455"/>
          </a:xfrm>
          <a:prstGeom prst="rect">
            <a:avLst/>
          </a:prstGeom>
        </p:spPr>
      </p:pic>
      <p:pic>
        <p:nvPicPr>
          <p:cNvPr id="16" name="Picture 15"/>
          <p:cNvPicPr>
            <a:picLocks noChangeAspect="1"/>
          </p:cNvPicPr>
          <p:nvPr/>
        </p:nvPicPr>
        <p:blipFill>
          <a:blip r:embed="rId5"/>
          <a:stretch>
            <a:fillRect/>
          </a:stretch>
        </p:blipFill>
        <p:spPr>
          <a:xfrm>
            <a:off x="5702371" y="1346727"/>
            <a:ext cx="2857500" cy="2844800"/>
          </a:xfrm>
          <a:prstGeom prst="rect">
            <a:avLst/>
          </a:prstGeom>
          <a:ln>
            <a:noFill/>
          </a:ln>
          <a:effectLst>
            <a:outerShdw blurRad="292100" dist="139700" dir="2700000" algn="tl" rotWithShape="0">
              <a:srgbClr val="333333">
                <a:alpha val="65000"/>
              </a:srgbClr>
            </a:outerShdw>
          </a:effectLst>
        </p:spPr>
      </p:pic>
      <p:pic>
        <p:nvPicPr>
          <p:cNvPr id="20" name="Picture 19"/>
          <p:cNvPicPr>
            <a:picLocks noChangeAspect="1"/>
          </p:cNvPicPr>
          <p:nvPr/>
        </p:nvPicPr>
        <p:blipFill rotWithShape="1">
          <a:blip r:embed="rId5"/>
          <a:srcRect l="32751" t="24709" r="37960" b="50612"/>
          <a:stretch/>
        </p:blipFill>
        <p:spPr>
          <a:xfrm>
            <a:off x="4473384" y="3160607"/>
            <a:ext cx="2457974" cy="2061839"/>
          </a:xfrm>
          <a:prstGeom prst="rect">
            <a:avLst/>
          </a:prstGeom>
          <a:ln>
            <a:noFill/>
          </a:ln>
          <a:effectLst>
            <a:outerShdw blurRad="292100" dist="139700" dir="2700000" algn="tl" rotWithShape="0">
              <a:srgbClr val="333333">
                <a:alpha val="65000"/>
              </a:srgbClr>
            </a:outerShdw>
          </a:effectLst>
        </p:spPr>
      </p:pic>
      <p:sp>
        <p:nvSpPr>
          <p:cNvPr id="23" name="Rectangle 22"/>
          <p:cNvSpPr/>
          <p:nvPr/>
        </p:nvSpPr>
        <p:spPr>
          <a:xfrm>
            <a:off x="6719129" y="1966439"/>
            <a:ext cx="899518" cy="793788"/>
          </a:xfrm>
          <a:prstGeom prst="rect">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cxnSp>
        <p:nvCxnSpPr>
          <p:cNvPr id="24" name="Straight Arrow Connector 23"/>
          <p:cNvCxnSpPr>
            <a:stCxn id="23" idx="1"/>
          </p:cNvCxnSpPr>
          <p:nvPr/>
        </p:nvCxnSpPr>
        <p:spPr>
          <a:xfrm flipH="1">
            <a:off x="5974537" y="2363333"/>
            <a:ext cx="744592" cy="797274"/>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6931358" y="2760227"/>
            <a:ext cx="191508" cy="400380"/>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648182" y="1666956"/>
            <a:ext cx="4698371" cy="4154983"/>
          </a:xfrm>
          <a:prstGeom prst="rect">
            <a:avLst/>
          </a:prstGeom>
          <a:noFill/>
        </p:spPr>
        <p:txBody>
          <a:bodyPr wrap="none" rtlCol="0">
            <a:spAutoFit/>
          </a:bodyPr>
          <a:lstStyle/>
          <a:p>
            <a:r>
              <a:rPr lang="en-US" sz="2400" dirty="0" smtClean="0"/>
              <a:t>Filament structures in SN remnants!</a:t>
            </a:r>
            <a:r>
              <a:rPr lang="en-US" dirty="0" smtClean="0"/>
              <a:t> </a:t>
            </a:r>
          </a:p>
          <a:p>
            <a:endParaRPr lang="en-US" sz="2400" dirty="0" smtClean="0"/>
          </a:p>
          <a:p>
            <a:r>
              <a:rPr lang="en-US" sz="2400" u="sng" dirty="0" smtClean="0"/>
              <a:t>Motivation:</a:t>
            </a:r>
            <a:endParaRPr lang="en-US" sz="2400" u="sng" dirty="0"/>
          </a:p>
          <a:p>
            <a:r>
              <a:rPr lang="en-US" sz="2400" dirty="0" smtClean="0"/>
              <a:t>Probably caused by the </a:t>
            </a:r>
          </a:p>
          <a:p>
            <a:r>
              <a:rPr lang="en-US" sz="2400" dirty="0" smtClean="0"/>
              <a:t>Rayleigh-Taylor instability.</a:t>
            </a:r>
          </a:p>
          <a:p>
            <a:endParaRPr lang="en-US" sz="2400" dirty="0"/>
          </a:p>
          <a:p>
            <a:r>
              <a:rPr lang="en-US" sz="2400" u="sng" dirty="0" smtClean="0"/>
              <a:t>Simple model:</a:t>
            </a:r>
          </a:p>
          <a:p>
            <a:r>
              <a:rPr lang="en-US" sz="2400" dirty="0" smtClean="0"/>
              <a:t>Two fluids of different </a:t>
            </a:r>
          </a:p>
          <a:p>
            <a:r>
              <a:rPr lang="en-US" sz="2400" dirty="0" smtClean="0"/>
              <a:t>density inside a gravitational</a:t>
            </a:r>
          </a:p>
          <a:p>
            <a:r>
              <a:rPr lang="en-US" sz="2400" dirty="0" smtClean="0"/>
              <a:t>Potential.   </a:t>
            </a:r>
          </a:p>
          <a:p>
            <a:endParaRPr lang="en-US" sz="2400" dirty="0"/>
          </a:p>
        </p:txBody>
      </p:sp>
      <p:pic>
        <p:nvPicPr>
          <p:cNvPr id="27" name="Picture 26"/>
          <p:cNvPicPr>
            <a:picLocks noChangeAspect="1"/>
          </p:cNvPicPr>
          <p:nvPr/>
        </p:nvPicPr>
        <p:blipFill rotWithShape="1">
          <a:blip r:embed="rId6"/>
          <a:srcRect l="13900" t="21943" r="12225" b="10617"/>
          <a:stretch/>
        </p:blipFill>
        <p:spPr>
          <a:xfrm>
            <a:off x="5309186" y="1940589"/>
            <a:ext cx="3388654" cy="41266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3860334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8" name="Picture 17"/>
          <p:cNvPicPr>
            <a:picLocks noChangeAspect="1"/>
          </p:cNvPicPr>
          <p:nvPr/>
        </p:nvPicPr>
        <p:blipFill>
          <a:blip r:embed="rId4"/>
          <a:stretch>
            <a:fillRect/>
          </a:stretch>
        </p:blipFill>
        <p:spPr>
          <a:xfrm>
            <a:off x="1" y="0"/>
            <a:ext cx="895300" cy="1068861"/>
          </a:xfrm>
          <a:prstGeom prst="rect">
            <a:avLst/>
          </a:prstGeom>
        </p:spPr>
      </p:pic>
      <p:pic>
        <p:nvPicPr>
          <p:cNvPr id="22" name="Picture 21"/>
          <p:cNvPicPr>
            <a:picLocks noChangeAspect="1"/>
          </p:cNvPicPr>
          <p:nvPr/>
        </p:nvPicPr>
        <p:blipFill>
          <a:blip r:embed="rId5"/>
          <a:stretch>
            <a:fillRect/>
          </a:stretch>
        </p:blipFill>
        <p:spPr>
          <a:xfrm>
            <a:off x="0" y="6461729"/>
            <a:ext cx="338955" cy="396181"/>
          </a:xfrm>
          <a:prstGeom prst="rect">
            <a:avLst/>
          </a:prstGeom>
        </p:spPr>
      </p:pic>
      <p:sp>
        <p:nvSpPr>
          <p:cNvPr id="19" name="TextBox 18"/>
          <p:cNvSpPr txBox="1"/>
          <p:nvPr/>
        </p:nvSpPr>
        <p:spPr>
          <a:xfrm>
            <a:off x="2557108" y="-16995"/>
            <a:ext cx="4045636" cy="584776"/>
          </a:xfrm>
          <a:prstGeom prst="rect">
            <a:avLst/>
          </a:prstGeom>
          <a:noFill/>
        </p:spPr>
        <p:txBody>
          <a:bodyPr wrap="none" rtlCol="0">
            <a:spAutoFit/>
          </a:bodyPr>
          <a:lstStyle/>
          <a:p>
            <a:pPr algn="ctr"/>
            <a:r>
              <a:rPr lang="en-US" sz="3200" i="1" dirty="0" smtClean="0"/>
              <a:t>Example: RT instability</a:t>
            </a:r>
            <a:endParaRPr lang="en-US" sz="3200" i="1" dirty="0"/>
          </a:p>
        </p:txBody>
      </p:sp>
      <p:pic>
        <p:nvPicPr>
          <p:cNvPr id="17" name="Picture 16"/>
          <p:cNvPicPr>
            <a:picLocks noChangeAspect="1"/>
          </p:cNvPicPr>
          <p:nvPr/>
        </p:nvPicPr>
        <p:blipFill>
          <a:blip r:embed="rId5"/>
          <a:stretch>
            <a:fillRect/>
          </a:stretch>
        </p:blipFill>
        <p:spPr>
          <a:xfrm>
            <a:off x="1080493" y="61088"/>
            <a:ext cx="537923" cy="628741"/>
          </a:xfrm>
          <a:prstGeom prst="rect">
            <a:avLst/>
          </a:prstGeom>
        </p:spPr>
      </p:pic>
      <p:pic>
        <p:nvPicPr>
          <p:cNvPr id="21" name="Picture 20"/>
          <p:cNvPicPr>
            <a:picLocks noChangeAspect="1"/>
          </p:cNvPicPr>
          <p:nvPr/>
        </p:nvPicPr>
        <p:blipFill>
          <a:blip r:embed="rId6"/>
          <a:stretch>
            <a:fillRect/>
          </a:stretch>
        </p:blipFill>
        <p:spPr>
          <a:xfrm>
            <a:off x="8303230" y="0"/>
            <a:ext cx="840770" cy="859455"/>
          </a:xfrm>
          <a:prstGeom prst="rect">
            <a:avLst/>
          </a:prstGeom>
        </p:spPr>
      </p:pic>
      <p:pic>
        <p:nvPicPr>
          <p:cNvPr id="16" name="Picture 15"/>
          <p:cNvPicPr>
            <a:picLocks noChangeAspect="1"/>
          </p:cNvPicPr>
          <p:nvPr/>
        </p:nvPicPr>
        <p:blipFill>
          <a:blip r:embed="rId7"/>
          <a:stretch>
            <a:fillRect/>
          </a:stretch>
        </p:blipFill>
        <p:spPr>
          <a:xfrm>
            <a:off x="5702371" y="1346727"/>
            <a:ext cx="2857500" cy="2844800"/>
          </a:xfrm>
          <a:prstGeom prst="rect">
            <a:avLst/>
          </a:prstGeom>
          <a:ln>
            <a:noFill/>
          </a:ln>
          <a:effectLst>
            <a:outerShdw blurRad="292100" dist="139700" dir="2700000" algn="tl" rotWithShape="0">
              <a:srgbClr val="333333">
                <a:alpha val="65000"/>
              </a:srgbClr>
            </a:outerShdw>
          </a:effectLst>
        </p:spPr>
      </p:pic>
      <p:sp>
        <p:nvSpPr>
          <p:cNvPr id="28" name="TextBox 27"/>
          <p:cNvSpPr txBox="1"/>
          <p:nvPr/>
        </p:nvSpPr>
        <p:spPr>
          <a:xfrm>
            <a:off x="648182" y="1666956"/>
            <a:ext cx="6458319" cy="4893647"/>
          </a:xfrm>
          <a:prstGeom prst="rect">
            <a:avLst/>
          </a:prstGeom>
          <a:noFill/>
        </p:spPr>
        <p:txBody>
          <a:bodyPr wrap="none" rtlCol="0">
            <a:spAutoFit/>
          </a:bodyPr>
          <a:lstStyle/>
          <a:p>
            <a:r>
              <a:rPr lang="en-US" sz="2400" dirty="0" smtClean="0"/>
              <a:t>Before starting, go through a </a:t>
            </a:r>
          </a:p>
          <a:p>
            <a:r>
              <a:rPr lang="en-US" sz="2400" dirty="0" smtClean="0"/>
              <a:t>short checklist: </a:t>
            </a:r>
          </a:p>
          <a:p>
            <a:endParaRPr lang="en-US" sz="2400" dirty="0" smtClean="0"/>
          </a:p>
          <a:p>
            <a:pPr marL="342900" indent="-342900">
              <a:buFontTx/>
              <a:buChar char="-"/>
            </a:pPr>
            <a:r>
              <a:rPr lang="en-US" sz="2400" dirty="0" smtClean="0"/>
              <a:t>Timescales of the problem?</a:t>
            </a:r>
          </a:p>
          <a:p>
            <a:pPr marL="342900" indent="-342900">
              <a:buFontTx/>
              <a:buChar char="-"/>
            </a:pPr>
            <a:endParaRPr lang="en-US" sz="2400" dirty="0"/>
          </a:p>
          <a:p>
            <a:pPr marL="342900" indent="-342900">
              <a:buFontTx/>
              <a:buChar char="-"/>
            </a:pPr>
            <a:endParaRPr lang="en-US" sz="2400" dirty="0" smtClean="0"/>
          </a:p>
          <a:p>
            <a:pPr marL="342900" indent="-342900">
              <a:buFontTx/>
              <a:buChar char="-"/>
            </a:pPr>
            <a:r>
              <a:rPr lang="en-US" sz="2400" dirty="0" smtClean="0"/>
              <a:t>Normalize (or don’t)</a:t>
            </a:r>
            <a:endParaRPr lang="en-US" sz="2400" dirty="0"/>
          </a:p>
          <a:p>
            <a:pPr marL="342900" indent="-342900">
              <a:buFontTx/>
              <a:buChar char="-"/>
            </a:pPr>
            <a:endParaRPr lang="en-US" sz="2400" dirty="0"/>
          </a:p>
          <a:p>
            <a:pPr marL="342900" indent="-342900">
              <a:buFontTx/>
              <a:buChar char="-"/>
            </a:pPr>
            <a:endParaRPr lang="en-US" sz="2400" dirty="0" smtClean="0"/>
          </a:p>
          <a:p>
            <a:pPr marL="342900" indent="-342900">
              <a:buFontTx/>
              <a:buChar char="-"/>
            </a:pPr>
            <a:r>
              <a:rPr lang="en-US" sz="2400" dirty="0" smtClean="0"/>
              <a:t>Resolution: What features do you want to see?</a:t>
            </a:r>
          </a:p>
          <a:p>
            <a:pPr marL="342900" indent="-342900">
              <a:buFontTx/>
              <a:buChar char="-"/>
            </a:pPr>
            <a:r>
              <a:rPr lang="en-US" sz="2400" dirty="0" smtClean="0"/>
              <a:t>Non dimensional parameters are your knobs! </a:t>
            </a:r>
          </a:p>
          <a:p>
            <a:r>
              <a:rPr lang="en-US" sz="2400" dirty="0"/>
              <a:t> </a:t>
            </a:r>
            <a:r>
              <a:rPr lang="en-US" sz="2400" dirty="0" smtClean="0"/>
              <a:t>    Plasma </a:t>
            </a:r>
            <a:r>
              <a:rPr lang="el-GR" sz="2400" dirty="0" smtClean="0"/>
              <a:t>β, </a:t>
            </a:r>
            <a:r>
              <a:rPr lang="en-US" sz="2400" dirty="0" smtClean="0"/>
              <a:t>Mach number, density contrasts, etc.  </a:t>
            </a:r>
          </a:p>
          <a:p>
            <a:endParaRPr lang="en-US" sz="2400" dirty="0" smtClean="0"/>
          </a:p>
        </p:txBody>
      </p:sp>
      <p:pic>
        <p:nvPicPr>
          <p:cNvPr id="29" name="Picture 4" descr="TP_tmp"/>
          <p:cNvPicPr>
            <a:picLocks noChangeAspect="1" noChangeArrowheads="1"/>
          </p:cNvPicPr>
          <p:nvPr>
            <p:custDataLst>
              <p:tags r:id="rId1"/>
            </p:custDataLst>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71845" y="3266732"/>
            <a:ext cx="4845110" cy="568000"/>
          </a:xfrm>
          <a:prstGeom prst="rect">
            <a:avLst/>
          </a:prstGeom>
          <a:noFill/>
          <a:ln w="19050" cmpd="sng">
            <a:solidFill>
              <a:schemeClr val="tx1"/>
            </a:solidFill>
            <a:prstDash val="solid"/>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pic>
      <p:pic>
        <p:nvPicPr>
          <p:cNvPr id="30" name="Picture 6" descr="TP_tmp"/>
          <p:cNvPicPr>
            <a:picLocks noChangeAspect="1" noChangeArrowheads="1"/>
          </p:cNvPicPr>
          <p:nvPr>
            <p:custDataLst>
              <p:tags r:id="rId2"/>
            </p:custDataLst>
          </p:nvPr>
        </p:nvPicPr>
        <p:blipFill>
          <a:blip r:embed="rId10">
            <a:extLst>
              <a:ext uri="{28A0092B-C50C-407E-A947-70E740481C1C}">
                <a14:useLocalDpi xmlns:a14="http://schemas.microsoft.com/office/drawing/2010/main" val="0"/>
              </a:ext>
            </a:extLst>
          </a:blip>
          <a:srcRect/>
          <a:stretch>
            <a:fillRect/>
          </a:stretch>
        </p:blipFill>
        <p:spPr bwMode="auto">
          <a:xfrm>
            <a:off x="648182" y="4392209"/>
            <a:ext cx="7065818" cy="371481"/>
          </a:xfrm>
          <a:prstGeom prst="rect">
            <a:avLst/>
          </a:prstGeom>
          <a:noFill/>
          <a:ln w="19050">
            <a:solidFill>
              <a:schemeClr val="tx1"/>
            </a:solidFill>
            <a:prstDash val="solid"/>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1127548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8" name="Picture 17"/>
          <p:cNvPicPr>
            <a:picLocks noChangeAspect="1"/>
          </p:cNvPicPr>
          <p:nvPr/>
        </p:nvPicPr>
        <p:blipFill>
          <a:blip r:embed="rId2"/>
          <a:stretch>
            <a:fillRect/>
          </a:stretch>
        </p:blipFill>
        <p:spPr>
          <a:xfrm>
            <a:off x="1" y="0"/>
            <a:ext cx="895300" cy="1068861"/>
          </a:xfrm>
          <a:prstGeom prst="rect">
            <a:avLst/>
          </a:prstGeom>
        </p:spPr>
      </p:pic>
      <p:pic>
        <p:nvPicPr>
          <p:cNvPr id="22" name="Picture 21"/>
          <p:cNvPicPr>
            <a:picLocks noChangeAspect="1"/>
          </p:cNvPicPr>
          <p:nvPr/>
        </p:nvPicPr>
        <p:blipFill>
          <a:blip r:embed="rId3"/>
          <a:stretch>
            <a:fillRect/>
          </a:stretch>
        </p:blipFill>
        <p:spPr>
          <a:xfrm>
            <a:off x="0" y="6461729"/>
            <a:ext cx="338955" cy="396181"/>
          </a:xfrm>
          <a:prstGeom prst="rect">
            <a:avLst/>
          </a:prstGeom>
        </p:spPr>
      </p:pic>
      <p:sp>
        <p:nvSpPr>
          <p:cNvPr id="19" name="TextBox 18"/>
          <p:cNvSpPr txBox="1"/>
          <p:nvPr/>
        </p:nvSpPr>
        <p:spPr>
          <a:xfrm>
            <a:off x="2557108" y="-16995"/>
            <a:ext cx="4045636" cy="584776"/>
          </a:xfrm>
          <a:prstGeom prst="rect">
            <a:avLst/>
          </a:prstGeom>
          <a:noFill/>
        </p:spPr>
        <p:txBody>
          <a:bodyPr wrap="none" rtlCol="0">
            <a:spAutoFit/>
          </a:bodyPr>
          <a:lstStyle/>
          <a:p>
            <a:pPr algn="ctr"/>
            <a:r>
              <a:rPr lang="en-US" sz="3200" i="1" dirty="0" smtClean="0"/>
              <a:t>Example: RT instability</a:t>
            </a:r>
            <a:endParaRPr lang="en-US" sz="3200" i="1" dirty="0"/>
          </a:p>
        </p:txBody>
      </p:sp>
      <p:pic>
        <p:nvPicPr>
          <p:cNvPr id="17" name="Picture 16"/>
          <p:cNvPicPr>
            <a:picLocks noChangeAspect="1"/>
          </p:cNvPicPr>
          <p:nvPr/>
        </p:nvPicPr>
        <p:blipFill>
          <a:blip r:embed="rId3"/>
          <a:stretch>
            <a:fillRect/>
          </a:stretch>
        </p:blipFill>
        <p:spPr>
          <a:xfrm>
            <a:off x="1080493" y="61088"/>
            <a:ext cx="537923" cy="628741"/>
          </a:xfrm>
          <a:prstGeom prst="rect">
            <a:avLst/>
          </a:prstGeom>
        </p:spPr>
      </p:pic>
      <p:pic>
        <p:nvPicPr>
          <p:cNvPr id="21" name="Picture 20"/>
          <p:cNvPicPr>
            <a:picLocks noChangeAspect="1"/>
          </p:cNvPicPr>
          <p:nvPr/>
        </p:nvPicPr>
        <p:blipFill>
          <a:blip r:embed="rId4"/>
          <a:stretch>
            <a:fillRect/>
          </a:stretch>
        </p:blipFill>
        <p:spPr>
          <a:xfrm>
            <a:off x="8303230" y="0"/>
            <a:ext cx="840770" cy="859455"/>
          </a:xfrm>
          <a:prstGeom prst="rect">
            <a:avLst/>
          </a:prstGeom>
        </p:spPr>
      </p:pic>
      <p:sp>
        <p:nvSpPr>
          <p:cNvPr id="13" name="TextBox 12"/>
          <p:cNvSpPr txBox="1"/>
          <p:nvPr/>
        </p:nvSpPr>
        <p:spPr>
          <a:xfrm>
            <a:off x="3558391" y="1277914"/>
            <a:ext cx="5493812" cy="830997"/>
          </a:xfrm>
          <a:prstGeom prst="rect">
            <a:avLst/>
          </a:prstGeom>
          <a:noFill/>
        </p:spPr>
        <p:txBody>
          <a:bodyPr wrap="none" rtlCol="0">
            <a:spAutoFit/>
          </a:bodyPr>
          <a:lstStyle/>
          <a:p>
            <a:pPr marL="342900" indent="-342900">
              <a:buFont typeface="Wingdings" charset="2"/>
              <a:buChar char="ü"/>
            </a:pPr>
            <a:r>
              <a:rPr lang="en-US" sz="2400" dirty="0" smtClean="0"/>
              <a:t>Simulate a single filament in a </a:t>
            </a:r>
            <a:r>
              <a:rPr lang="en-US" sz="2400" dirty="0"/>
              <a:t>C</a:t>
            </a:r>
            <a:r>
              <a:rPr lang="en-US" sz="2400" dirty="0" smtClean="0"/>
              <a:t>artesian</a:t>
            </a:r>
          </a:p>
          <a:p>
            <a:r>
              <a:rPr lang="en-US" sz="2400" dirty="0" smtClean="0"/>
              <a:t>“domain”. Mesh resolution? Physical size?</a:t>
            </a:r>
            <a:endParaRPr lang="en-US" sz="2400" dirty="0"/>
          </a:p>
        </p:txBody>
      </p:sp>
      <p:cxnSp>
        <p:nvCxnSpPr>
          <p:cNvPr id="14" name="Straight Arrow Connector 13"/>
          <p:cNvCxnSpPr/>
          <p:nvPr/>
        </p:nvCxnSpPr>
        <p:spPr>
          <a:xfrm>
            <a:off x="317477" y="5776979"/>
            <a:ext cx="680015"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6" name="Straight Arrow Connector 15"/>
          <p:cNvCxnSpPr/>
          <p:nvPr/>
        </p:nvCxnSpPr>
        <p:spPr>
          <a:xfrm flipH="1" flipV="1">
            <a:off x="317477" y="5179212"/>
            <a:ext cx="13228" cy="59776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0" name="TextBox 19"/>
          <p:cNvSpPr txBox="1"/>
          <p:nvPr/>
        </p:nvSpPr>
        <p:spPr>
          <a:xfrm>
            <a:off x="767630" y="5334040"/>
            <a:ext cx="317966" cy="461665"/>
          </a:xfrm>
          <a:prstGeom prst="rect">
            <a:avLst/>
          </a:prstGeom>
          <a:noFill/>
        </p:spPr>
        <p:txBody>
          <a:bodyPr wrap="none" rtlCol="0">
            <a:spAutoFit/>
          </a:bodyPr>
          <a:lstStyle/>
          <a:p>
            <a:r>
              <a:rPr lang="en-US" sz="2400" dirty="0" smtClean="0"/>
              <a:t>x</a:t>
            </a:r>
            <a:endParaRPr lang="en-US" sz="2400" dirty="0"/>
          </a:p>
        </p:txBody>
      </p:sp>
      <p:sp>
        <p:nvSpPr>
          <p:cNvPr id="23" name="TextBox 22"/>
          <p:cNvSpPr txBox="1"/>
          <p:nvPr/>
        </p:nvSpPr>
        <p:spPr>
          <a:xfrm>
            <a:off x="324770" y="4957240"/>
            <a:ext cx="325730" cy="461665"/>
          </a:xfrm>
          <a:prstGeom prst="rect">
            <a:avLst/>
          </a:prstGeom>
          <a:noFill/>
        </p:spPr>
        <p:txBody>
          <a:bodyPr wrap="none" rtlCol="0">
            <a:spAutoFit/>
          </a:bodyPr>
          <a:lstStyle/>
          <a:p>
            <a:r>
              <a:rPr lang="en-US" sz="2400" dirty="0" smtClean="0"/>
              <a:t>y</a:t>
            </a:r>
            <a:endParaRPr lang="en-US" sz="2400" dirty="0"/>
          </a:p>
        </p:txBody>
      </p:sp>
      <p:graphicFrame>
        <p:nvGraphicFramePr>
          <p:cNvPr id="24" name="Table 23"/>
          <p:cNvGraphicFramePr>
            <a:graphicFrameLocks noGrp="1"/>
          </p:cNvGraphicFramePr>
          <p:nvPr>
            <p:extLst>
              <p:ext uri="{D42A27DB-BD31-4B8C-83A1-F6EECF244321}">
                <p14:modId xmlns:p14="http://schemas.microsoft.com/office/powerpoint/2010/main" val="3740901472"/>
              </p:ext>
            </p:extLst>
          </p:nvPr>
        </p:nvGraphicFramePr>
        <p:xfrm>
          <a:off x="1231603" y="963940"/>
          <a:ext cx="1442430" cy="5293751"/>
        </p:xfrm>
        <a:graphic>
          <a:graphicData uri="http://schemas.openxmlformats.org/drawingml/2006/table">
            <a:tbl>
              <a:tblPr firstRow="1" bandRow="1">
                <a:tableStyleId>{5C22544A-7EE6-4342-B048-85BDC9FD1C3A}</a:tableStyleId>
              </a:tblPr>
              <a:tblGrid>
                <a:gridCol w="240405"/>
                <a:gridCol w="240405"/>
                <a:gridCol w="240405"/>
                <a:gridCol w="240405"/>
                <a:gridCol w="240405"/>
                <a:gridCol w="240405"/>
              </a:tblGrid>
              <a:tr h="520944">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bl>
          </a:graphicData>
        </a:graphic>
      </p:graphicFrame>
    </p:spTree>
    <p:extLst>
      <p:ext uri="{BB962C8B-B14F-4D97-AF65-F5344CB8AC3E}">
        <p14:creationId xmlns:p14="http://schemas.microsoft.com/office/powerpoint/2010/main" val="362587548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8" name="Picture 17"/>
          <p:cNvPicPr>
            <a:picLocks noChangeAspect="1"/>
          </p:cNvPicPr>
          <p:nvPr/>
        </p:nvPicPr>
        <p:blipFill>
          <a:blip r:embed="rId2"/>
          <a:stretch>
            <a:fillRect/>
          </a:stretch>
        </p:blipFill>
        <p:spPr>
          <a:xfrm>
            <a:off x="1" y="0"/>
            <a:ext cx="895300" cy="1068861"/>
          </a:xfrm>
          <a:prstGeom prst="rect">
            <a:avLst/>
          </a:prstGeom>
        </p:spPr>
      </p:pic>
      <p:pic>
        <p:nvPicPr>
          <p:cNvPr id="22" name="Picture 21"/>
          <p:cNvPicPr>
            <a:picLocks noChangeAspect="1"/>
          </p:cNvPicPr>
          <p:nvPr/>
        </p:nvPicPr>
        <p:blipFill>
          <a:blip r:embed="rId3"/>
          <a:stretch>
            <a:fillRect/>
          </a:stretch>
        </p:blipFill>
        <p:spPr>
          <a:xfrm>
            <a:off x="0" y="6461729"/>
            <a:ext cx="338955" cy="396181"/>
          </a:xfrm>
          <a:prstGeom prst="rect">
            <a:avLst/>
          </a:prstGeom>
        </p:spPr>
      </p:pic>
      <p:sp>
        <p:nvSpPr>
          <p:cNvPr id="19" name="TextBox 18"/>
          <p:cNvSpPr txBox="1"/>
          <p:nvPr/>
        </p:nvSpPr>
        <p:spPr>
          <a:xfrm>
            <a:off x="2557108" y="-16995"/>
            <a:ext cx="4045636" cy="584776"/>
          </a:xfrm>
          <a:prstGeom prst="rect">
            <a:avLst/>
          </a:prstGeom>
          <a:noFill/>
        </p:spPr>
        <p:txBody>
          <a:bodyPr wrap="none" rtlCol="0">
            <a:spAutoFit/>
          </a:bodyPr>
          <a:lstStyle/>
          <a:p>
            <a:pPr algn="ctr"/>
            <a:r>
              <a:rPr lang="en-US" sz="3200" i="1" dirty="0" smtClean="0"/>
              <a:t>Example: RT instability</a:t>
            </a:r>
            <a:endParaRPr lang="en-US" sz="3200" i="1" dirty="0"/>
          </a:p>
        </p:txBody>
      </p:sp>
      <p:pic>
        <p:nvPicPr>
          <p:cNvPr id="17" name="Picture 16"/>
          <p:cNvPicPr>
            <a:picLocks noChangeAspect="1"/>
          </p:cNvPicPr>
          <p:nvPr/>
        </p:nvPicPr>
        <p:blipFill>
          <a:blip r:embed="rId3"/>
          <a:stretch>
            <a:fillRect/>
          </a:stretch>
        </p:blipFill>
        <p:spPr>
          <a:xfrm>
            <a:off x="1080493" y="61088"/>
            <a:ext cx="537923" cy="628741"/>
          </a:xfrm>
          <a:prstGeom prst="rect">
            <a:avLst/>
          </a:prstGeom>
        </p:spPr>
      </p:pic>
      <p:pic>
        <p:nvPicPr>
          <p:cNvPr id="21" name="Picture 20"/>
          <p:cNvPicPr>
            <a:picLocks noChangeAspect="1"/>
          </p:cNvPicPr>
          <p:nvPr/>
        </p:nvPicPr>
        <p:blipFill>
          <a:blip r:embed="rId4"/>
          <a:stretch>
            <a:fillRect/>
          </a:stretch>
        </p:blipFill>
        <p:spPr>
          <a:xfrm>
            <a:off x="8303230" y="0"/>
            <a:ext cx="840770" cy="859455"/>
          </a:xfrm>
          <a:prstGeom prst="rect">
            <a:avLst/>
          </a:prstGeom>
        </p:spPr>
      </p:pic>
      <p:sp>
        <p:nvSpPr>
          <p:cNvPr id="13" name="TextBox 12"/>
          <p:cNvSpPr txBox="1"/>
          <p:nvPr/>
        </p:nvSpPr>
        <p:spPr>
          <a:xfrm>
            <a:off x="3558391" y="1277914"/>
            <a:ext cx="5493812" cy="1938992"/>
          </a:xfrm>
          <a:prstGeom prst="rect">
            <a:avLst/>
          </a:prstGeom>
          <a:noFill/>
        </p:spPr>
        <p:txBody>
          <a:bodyPr wrap="none" rtlCol="0">
            <a:spAutoFit/>
          </a:bodyPr>
          <a:lstStyle/>
          <a:p>
            <a:pPr marL="342900" indent="-342900">
              <a:buFont typeface="Wingdings" charset="2"/>
              <a:buChar char="ü"/>
            </a:pPr>
            <a:r>
              <a:rPr lang="en-US" sz="2400" dirty="0" smtClean="0"/>
              <a:t>Simulate a single filament in a </a:t>
            </a:r>
            <a:r>
              <a:rPr lang="en-US" sz="2400" dirty="0"/>
              <a:t>C</a:t>
            </a:r>
            <a:r>
              <a:rPr lang="en-US" sz="2400" dirty="0" smtClean="0"/>
              <a:t>artesian</a:t>
            </a:r>
          </a:p>
          <a:p>
            <a:r>
              <a:rPr lang="en-US" sz="2400" dirty="0" smtClean="0"/>
              <a:t>“domain”. Mesh resolution? Physical size?</a:t>
            </a:r>
          </a:p>
          <a:p>
            <a:pPr marL="342900" indent="-342900">
              <a:buFont typeface="Wingdings" charset="2"/>
              <a:buChar char="ü"/>
            </a:pPr>
            <a:endParaRPr lang="en-US" sz="2400" dirty="0"/>
          </a:p>
          <a:p>
            <a:pPr marL="342900" indent="-342900">
              <a:buFont typeface="Wingdings" charset="2"/>
              <a:buChar char="ü"/>
            </a:pPr>
            <a:r>
              <a:rPr lang="en-US" sz="2400" dirty="0" smtClean="0"/>
              <a:t>Physics: Hydrodynamics  + Gravity</a:t>
            </a:r>
          </a:p>
          <a:p>
            <a:r>
              <a:rPr lang="en-US" sz="2400" dirty="0" smtClean="0"/>
              <a:t>(</a:t>
            </a:r>
            <a:r>
              <a:rPr lang="en-US" sz="2400" dirty="0"/>
              <a:t>u</a:t>
            </a:r>
            <a:r>
              <a:rPr lang="en-US" sz="2400" dirty="0" smtClean="0"/>
              <a:t>niform gravity, in the y direction)</a:t>
            </a:r>
          </a:p>
        </p:txBody>
      </p:sp>
      <p:cxnSp>
        <p:nvCxnSpPr>
          <p:cNvPr id="14" name="Straight Arrow Connector 13"/>
          <p:cNvCxnSpPr/>
          <p:nvPr/>
        </p:nvCxnSpPr>
        <p:spPr>
          <a:xfrm>
            <a:off x="515900" y="2143228"/>
            <a:ext cx="0" cy="912857"/>
          </a:xfrm>
          <a:prstGeom prst="straightConnector1">
            <a:avLst/>
          </a:prstGeom>
          <a:ln w="635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19059" y="1998809"/>
            <a:ext cx="377828" cy="584776"/>
          </a:xfrm>
          <a:prstGeom prst="rect">
            <a:avLst/>
          </a:prstGeom>
          <a:noFill/>
        </p:spPr>
        <p:txBody>
          <a:bodyPr wrap="none" rtlCol="0">
            <a:spAutoFit/>
          </a:bodyPr>
          <a:lstStyle/>
          <a:p>
            <a:r>
              <a:rPr lang="en-US" sz="3200" b="1" dirty="0"/>
              <a:t>g</a:t>
            </a:r>
          </a:p>
        </p:txBody>
      </p:sp>
      <p:cxnSp>
        <p:nvCxnSpPr>
          <p:cNvPr id="20" name="Straight Arrow Connector 19"/>
          <p:cNvCxnSpPr/>
          <p:nvPr/>
        </p:nvCxnSpPr>
        <p:spPr>
          <a:xfrm>
            <a:off x="317477" y="5776979"/>
            <a:ext cx="680015"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3" name="Straight Arrow Connector 22"/>
          <p:cNvCxnSpPr/>
          <p:nvPr/>
        </p:nvCxnSpPr>
        <p:spPr>
          <a:xfrm flipH="1" flipV="1">
            <a:off x="317477" y="5179212"/>
            <a:ext cx="13228" cy="59776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4" name="TextBox 23"/>
          <p:cNvSpPr txBox="1"/>
          <p:nvPr/>
        </p:nvSpPr>
        <p:spPr>
          <a:xfrm>
            <a:off x="767630" y="5334040"/>
            <a:ext cx="317966" cy="461665"/>
          </a:xfrm>
          <a:prstGeom prst="rect">
            <a:avLst/>
          </a:prstGeom>
          <a:noFill/>
        </p:spPr>
        <p:txBody>
          <a:bodyPr wrap="none" rtlCol="0">
            <a:spAutoFit/>
          </a:bodyPr>
          <a:lstStyle/>
          <a:p>
            <a:r>
              <a:rPr lang="en-US" sz="2400" dirty="0" smtClean="0"/>
              <a:t>x</a:t>
            </a:r>
            <a:endParaRPr lang="en-US" sz="2400" dirty="0"/>
          </a:p>
        </p:txBody>
      </p:sp>
      <p:sp>
        <p:nvSpPr>
          <p:cNvPr id="25" name="TextBox 24"/>
          <p:cNvSpPr txBox="1"/>
          <p:nvPr/>
        </p:nvSpPr>
        <p:spPr>
          <a:xfrm>
            <a:off x="324770" y="4957240"/>
            <a:ext cx="325730" cy="461665"/>
          </a:xfrm>
          <a:prstGeom prst="rect">
            <a:avLst/>
          </a:prstGeom>
          <a:noFill/>
        </p:spPr>
        <p:txBody>
          <a:bodyPr wrap="none" rtlCol="0">
            <a:spAutoFit/>
          </a:bodyPr>
          <a:lstStyle/>
          <a:p>
            <a:r>
              <a:rPr lang="en-US" sz="2400" dirty="0" smtClean="0"/>
              <a:t>y</a:t>
            </a:r>
            <a:endParaRPr lang="en-US" sz="2400" dirty="0"/>
          </a:p>
        </p:txBody>
      </p:sp>
      <p:graphicFrame>
        <p:nvGraphicFramePr>
          <p:cNvPr id="26" name="Table 25"/>
          <p:cNvGraphicFramePr>
            <a:graphicFrameLocks noGrp="1"/>
          </p:cNvGraphicFramePr>
          <p:nvPr>
            <p:extLst>
              <p:ext uri="{D42A27DB-BD31-4B8C-83A1-F6EECF244321}">
                <p14:modId xmlns:p14="http://schemas.microsoft.com/office/powerpoint/2010/main" val="3332621832"/>
              </p:ext>
            </p:extLst>
          </p:nvPr>
        </p:nvGraphicFramePr>
        <p:xfrm>
          <a:off x="1231603" y="963940"/>
          <a:ext cx="1442430" cy="5293751"/>
        </p:xfrm>
        <a:graphic>
          <a:graphicData uri="http://schemas.openxmlformats.org/drawingml/2006/table">
            <a:tbl>
              <a:tblPr firstRow="1" bandRow="1">
                <a:tableStyleId>{5C22544A-7EE6-4342-B048-85BDC9FD1C3A}</a:tableStyleId>
              </a:tblPr>
              <a:tblGrid>
                <a:gridCol w="240405"/>
                <a:gridCol w="240405"/>
                <a:gridCol w="240405"/>
                <a:gridCol w="240405"/>
                <a:gridCol w="240405"/>
                <a:gridCol w="240405"/>
              </a:tblGrid>
              <a:tr h="520944">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bl>
          </a:graphicData>
        </a:graphic>
      </p:graphicFrame>
    </p:spTree>
    <p:extLst>
      <p:ext uri="{BB962C8B-B14F-4D97-AF65-F5344CB8AC3E}">
        <p14:creationId xmlns:p14="http://schemas.microsoft.com/office/powerpoint/2010/main" val="362587548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8" name="Picture 17"/>
          <p:cNvPicPr>
            <a:picLocks noChangeAspect="1"/>
          </p:cNvPicPr>
          <p:nvPr/>
        </p:nvPicPr>
        <p:blipFill>
          <a:blip r:embed="rId2"/>
          <a:stretch>
            <a:fillRect/>
          </a:stretch>
        </p:blipFill>
        <p:spPr>
          <a:xfrm>
            <a:off x="1" y="0"/>
            <a:ext cx="895300" cy="1068861"/>
          </a:xfrm>
          <a:prstGeom prst="rect">
            <a:avLst/>
          </a:prstGeom>
        </p:spPr>
      </p:pic>
      <p:pic>
        <p:nvPicPr>
          <p:cNvPr id="22" name="Picture 21"/>
          <p:cNvPicPr>
            <a:picLocks noChangeAspect="1"/>
          </p:cNvPicPr>
          <p:nvPr/>
        </p:nvPicPr>
        <p:blipFill>
          <a:blip r:embed="rId3"/>
          <a:stretch>
            <a:fillRect/>
          </a:stretch>
        </p:blipFill>
        <p:spPr>
          <a:xfrm>
            <a:off x="0" y="6461729"/>
            <a:ext cx="338955" cy="396181"/>
          </a:xfrm>
          <a:prstGeom prst="rect">
            <a:avLst/>
          </a:prstGeom>
        </p:spPr>
      </p:pic>
      <p:sp>
        <p:nvSpPr>
          <p:cNvPr id="19" name="TextBox 18"/>
          <p:cNvSpPr txBox="1"/>
          <p:nvPr/>
        </p:nvSpPr>
        <p:spPr>
          <a:xfrm>
            <a:off x="2557108" y="-16995"/>
            <a:ext cx="4045636" cy="584776"/>
          </a:xfrm>
          <a:prstGeom prst="rect">
            <a:avLst/>
          </a:prstGeom>
          <a:noFill/>
        </p:spPr>
        <p:txBody>
          <a:bodyPr wrap="none" rtlCol="0">
            <a:spAutoFit/>
          </a:bodyPr>
          <a:lstStyle/>
          <a:p>
            <a:pPr algn="ctr"/>
            <a:r>
              <a:rPr lang="en-US" sz="3200" i="1" dirty="0" smtClean="0"/>
              <a:t>Example: RT instability</a:t>
            </a:r>
            <a:endParaRPr lang="en-US" sz="3200" i="1" dirty="0"/>
          </a:p>
        </p:txBody>
      </p:sp>
      <p:pic>
        <p:nvPicPr>
          <p:cNvPr id="17" name="Picture 16"/>
          <p:cNvPicPr>
            <a:picLocks noChangeAspect="1"/>
          </p:cNvPicPr>
          <p:nvPr/>
        </p:nvPicPr>
        <p:blipFill>
          <a:blip r:embed="rId3"/>
          <a:stretch>
            <a:fillRect/>
          </a:stretch>
        </p:blipFill>
        <p:spPr>
          <a:xfrm>
            <a:off x="1080493" y="61088"/>
            <a:ext cx="537923" cy="628741"/>
          </a:xfrm>
          <a:prstGeom prst="rect">
            <a:avLst/>
          </a:prstGeom>
        </p:spPr>
      </p:pic>
      <p:pic>
        <p:nvPicPr>
          <p:cNvPr id="21" name="Picture 20"/>
          <p:cNvPicPr>
            <a:picLocks noChangeAspect="1"/>
          </p:cNvPicPr>
          <p:nvPr/>
        </p:nvPicPr>
        <p:blipFill>
          <a:blip r:embed="rId4"/>
          <a:stretch>
            <a:fillRect/>
          </a:stretch>
        </p:blipFill>
        <p:spPr>
          <a:xfrm>
            <a:off x="8303230" y="0"/>
            <a:ext cx="840770" cy="859455"/>
          </a:xfrm>
          <a:prstGeom prst="rect">
            <a:avLst/>
          </a:prstGeom>
        </p:spPr>
      </p:pic>
      <p:sp>
        <p:nvSpPr>
          <p:cNvPr id="13" name="TextBox 12"/>
          <p:cNvSpPr txBox="1"/>
          <p:nvPr/>
        </p:nvSpPr>
        <p:spPr>
          <a:xfrm>
            <a:off x="3558391" y="1277914"/>
            <a:ext cx="5493812" cy="3046988"/>
          </a:xfrm>
          <a:prstGeom prst="rect">
            <a:avLst/>
          </a:prstGeom>
          <a:noFill/>
        </p:spPr>
        <p:txBody>
          <a:bodyPr wrap="none" rtlCol="0">
            <a:spAutoFit/>
          </a:bodyPr>
          <a:lstStyle/>
          <a:p>
            <a:pPr marL="342900" indent="-342900">
              <a:buFont typeface="Wingdings" charset="2"/>
              <a:buChar char="ü"/>
            </a:pPr>
            <a:r>
              <a:rPr lang="en-US" sz="2400" dirty="0" smtClean="0"/>
              <a:t>Simulate a single filament in a </a:t>
            </a:r>
            <a:r>
              <a:rPr lang="en-US" sz="2400" dirty="0"/>
              <a:t>C</a:t>
            </a:r>
            <a:r>
              <a:rPr lang="en-US" sz="2400" dirty="0" smtClean="0"/>
              <a:t>artesian</a:t>
            </a:r>
          </a:p>
          <a:p>
            <a:r>
              <a:rPr lang="en-US" sz="2400" dirty="0" smtClean="0"/>
              <a:t>“domain”. Mesh resolution? Physical size?</a:t>
            </a:r>
          </a:p>
          <a:p>
            <a:pPr marL="342900" indent="-342900">
              <a:buFont typeface="Wingdings" charset="2"/>
              <a:buChar char="ü"/>
            </a:pPr>
            <a:endParaRPr lang="en-US" sz="2400" dirty="0"/>
          </a:p>
          <a:p>
            <a:pPr marL="342900" indent="-342900">
              <a:buFont typeface="Wingdings" charset="2"/>
              <a:buChar char="ü"/>
            </a:pPr>
            <a:r>
              <a:rPr lang="en-US" sz="2400" dirty="0" smtClean="0"/>
              <a:t>Physics: Hydrodynamics  + Gravity</a:t>
            </a:r>
          </a:p>
          <a:p>
            <a:r>
              <a:rPr lang="en-US" sz="2400" dirty="0" smtClean="0"/>
              <a:t>(</a:t>
            </a:r>
            <a:r>
              <a:rPr lang="en-US" sz="2400" dirty="0"/>
              <a:t>u</a:t>
            </a:r>
            <a:r>
              <a:rPr lang="en-US" sz="2400" dirty="0" smtClean="0"/>
              <a:t>niform gravity, in the y direction)</a:t>
            </a:r>
          </a:p>
          <a:p>
            <a:pPr marL="342900" indent="-342900">
              <a:buFont typeface="Wingdings" charset="2"/>
              <a:buChar char="ü"/>
            </a:pPr>
            <a:endParaRPr lang="en-US" sz="2400" dirty="0"/>
          </a:p>
          <a:p>
            <a:pPr marL="342900" indent="-342900">
              <a:buFont typeface="Wingdings" charset="2"/>
              <a:buChar char="ü"/>
            </a:pPr>
            <a:r>
              <a:rPr lang="en-US" sz="2400" dirty="0" smtClean="0"/>
              <a:t>Initial value problem: Dense gas on top,</a:t>
            </a:r>
          </a:p>
          <a:p>
            <a:r>
              <a:rPr lang="en-US" sz="2400" dirty="0" smtClean="0"/>
              <a:t>light bellow. </a:t>
            </a:r>
          </a:p>
        </p:txBody>
      </p:sp>
      <p:sp>
        <p:nvSpPr>
          <p:cNvPr id="14" name="Rectangle 13"/>
          <p:cNvSpPr/>
          <p:nvPr/>
        </p:nvSpPr>
        <p:spPr>
          <a:xfrm>
            <a:off x="1244831" y="963934"/>
            <a:ext cx="1429200" cy="5293763"/>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244831" y="963934"/>
            <a:ext cx="1429200" cy="26874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0" name="Table 19"/>
          <p:cNvGraphicFramePr>
            <a:graphicFrameLocks noGrp="1"/>
          </p:cNvGraphicFramePr>
          <p:nvPr>
            <p:extLst>
              <p:ext uri="{D42A27DB-BD31-4B8C-83A1-F6EECF244321}">
                <p14:modId xmlns:p14="http://schemas.microsoft.com/office/powerpoint/2010/main" val="4193855716"/>
              </p:ext>
            </p:extLst>
          </p:nvPr>
        </p:nvGraphicFramePr>
        <p:xfrm>
          <a:off x="1231603" y="963940"/>
          <a:ext cx="1442430" cy="5293751"/>
        </p:xfrm>
        <a:graphic>
          <a:graphicData uri="http://schemas.openxmlformats.org/drawingml/2006/table">
            <a:tbl>
              <a:tblPr firstRow="1" bandRow="1">
                <a:tableStyleId>{5C22544A-7EE6-4342-B048-85BDC9FD1C3A}</a:tableStyleId>
              </a:tblPr>
              <a:tblGrid>
                <a:gridCol w="240405"/>
                <a:gridCol w="240405"/>
                <a:gridCol w="240405"/>
                <a:gridCol w="240405"/>
                <a:gridCol w="240405"/>
                <a:gridCol w="240405"/>
              </a:tblGrid>
              <a:tr h="520944">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bl>
          </a:graphicData>
        </a:graphic>
      </p:graphicFrame>
      <p:cxnSp>
        <p:nvCxnSpPr>
          <p:cNvPr id="23" name="Straight Arrow Connector 22"/>
          <p:cNvCxnSpPr/>
          <p:nvPr/>
        </p:nvCxnSpPr>
        <p:spPr>
          <a:xfrm>
            <a:off x="515900" y="2143228"/>
            <a:ext cx="0" cy="912857"/>
          </a:xfrm>
          <a:prstGeom prst="straightConnector1">
            <a:avLst/>
          </a:prstGeom>
          <a:ln w="635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19059" y="1998809"/>
            <a:ext cx="377828" cy="584776"/>
          </a:xfrm>
          <a:prstGeom prst="rect">
            <a:avLst/>
          </a:prstGeom>
          <a:noFill/>
        </p:spPr>
        <p:txBody>
          <a:bodyPr wrap="none" rtlCol="0">
            <a:spAutoFit/>
          </a:bodyPr>
          <a:lstStyle/>
          <a:p>
            <a:r>
              <a:rPr lang="en-US" sz="3200" b="1" dirty="0"/>
              <a:t>g</a:t>
            </a:r>
          </a:p>
        </p:txBody>
      </p:sp>
      <p:sp>
        <p:nvSpPr>
          <p:cNvPr id="25" name="TextBox 24"/>
          <p:cNvSpPr txBox="1"/>
          <p:nvPr/>
        </p:nvSpPr>
        <p:spPr>
          <a:xfrm>
            <a:off x="1395854" y="4253640"/>
            <a:ext cx="540933" cy="584776"/>
          </a:xfrm>
          <a:prstGeom prst="rect">
            <a:avLst/>
          </a:prstGeom>
          <a:noFill/>
        </p:spPr>
        <p:txBody>
          <a:bodyPr wrap="none" rtlCol="0">
            <a:spAutoFit/>
          </a:bodyPr>
          <a:lstStyle/>
          <a:p>
            <a:r>
              <a:rPr lang="el-GR" sz="3200" b="1" dirty="0" smtClean="0">
                <a:solidFill>
                  <a:srgbClr val="FFFFFF"/>
                </a:solidFill>
              </a:rPr>
              <a:t>ρ</a:t>
            </a:r>
            <a:r>
              <a:rPr lang="el-GR" sz="3200" b="1" baseline="-25000" dirty="0" smtClean="0">
                <a:solidFill>
                  <a:srgbClr val="FFFFFF"/>
                </a:solidFill>
              </a:rPr>
              <a:t>2</a:t>
            </a:r>
            <a:endParaRPr lang="en-US" sz="3200" b="1" baseline="-25000" dirty="0">
              <a:solidFill>
                <a:srgbClr val="FFFFFF"/>
              </a:solidFill>
            </a:endParaRPr>
          </a:p>
        </p:txBody>
      </p:sp>
      <p:sp>
        <p:nvSpPr>
          <p:cNvPr id="26" name="TextBox 25"/>
          <p:cNvSpPr txBox="1"/>
          <p:nvPr/>
        </p:nvSpPr>
        <p:spPr>
          <a:xfrm>
            <a:off x="1395854" y="1706421"/>
            <a:ext cx="540933" cy="584776"/>
          </a:xfrm>
          <a:prstGeom prst="rect">
            <a:avLst/>
          </a:prstGeom>
          <a:noFill/>
        </p:spPr>
        <p:txBody>
          <a:bodyPr wrap="none" rtlCol="0">
            <a:spAutoFit/>
          </a:bodyPr>
          <a:lstStyle/>
          <a:p>
            <a:r>
              <a:rPr lang="el-GR" sz="3200" b="1" dirty="0" smtClean="0">
                <a:solidFill>
                  <a:srgbClr val="FFFFFF"/>
                </a:solidFill>
              </a:rPr>
              <a:t>ρ</a:t>
            </a:r>
            <a:r>
              <a:rPr lang="el-GR" sz="3200" b="1" baseline="-25000" dirty="0" smtClean="0">
                <a:solidFill>
                  <a:srgbClr val="FFFFFF"/>
                </a:solidFill>
              </a:rPr>
              <a:t>1</a:t>
            </a:r>
            <a:endParaRPr lang="en-US" sz="3200" b="1" baseline="-25000" dirty="0">
              <a:solidFill>
                <a:srgbClr val="FFFFFF"/>
              </a:solidFill>
            </a:endParaRPr>
          </a:p>
        </p:txBody>
      </p:sp>
      <p:cxnSp>
        <p:nvCxnSpPr>
          <p:cNvPr id="27" name="Straight Arrow Connector 26"/>
          <p:cNvCxnSpPr/>
          <p:nvPr/>
        </p:nvCxnSpPr>
        <p:spPr>
          <a:xfrm>
            <a:off x="317477" y="5776979"/>
            <a:ext cx="680015"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8" name="Straight Arrow Connector 27"/>
          <p:cNvCxnSpPr/>
          <p:nvPr/>
        </p:nvCxnSpPr>
        <p:spPr>
          <a:xfrm flipH="1" flipV="1">
            <a:off x="317477" y="5179212"/>
            <a:ext cx="13228" cy="59776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9" name="TextBox 28"/>
          <p:cNvSpPr txBox="1"/>
          <p:nvPr/>
        </p:nvSpPr>
        <p:spPr>
          <a:xfrm>
            <a:off x="767630" y="5334040"/>
            <a:ext cx="317966" cy="461665"/>
          </a:xfrm>
          <a:prstGeom prst="rect">
            <a:avLst/>
          </a:prstGeom>
          <a:noFill/>
        </p:spPr>
        <p:txBody>
          <a:bodyPr wrap="none" rtlCol="0">
            <a:spAutoFit/>
          </a:bodyPr>
          <a:lstStyle/>
          <a:p>
            <a:r>
              <a:rPr lang="en-US" sz="2400" dirty="0" smtClean="0"/>
              <a:t>x</a:t>
            </a:r>
            <a:endParaRPr lang="en-US" sz="2400" dirty="0"/>
          </a:p>
        </p:txBody>
      </p:sp>
      <p:sp>
        <p:nvSpPr>
          <p:cNvPr id="30" name="TextBox 29"/>
          <p:cNvSpPr txBox="1"/>
          <p:nvPr/>
        </p:nvSpPr>
        <p:spPr>
          <a:xfrm>
            <a:off x="324770" y="4957240"/>
            <a:ext cx="325730" cy="461665"/>
          </a:xfrm>
          <a:prstGeom prst="rect">
            <a:avLst/>
          </a:prstGeom>
          <a:noFill/>
        </p:spPr>
        <p:txBody>
          <a:bodyPr wrap="none" rtlCol="0">
            <a:spAutoFit/>
          </a:bodyPr>
          <a:lstStyle/>
          <a:p>
            <a:r>
              <a:rPr lang="en-US" sz="2400" dirty="0" smtClean="0"/>
              <a:t>y</a:t>
            </a:r>
            <a:endParaRPr lang="en-US" sz="2400" dirty="0"/>
          </a:p>
        </p:txBody>
      </p:sp>
    </p:spTree>
    <p:extLst>
      <p:ext uri="{BB962C8B-B14F-4D97-AF65-F5344CB8AC3E}">
        <p14:creationId xmlns:p14="http://schemas.microsoft.com/office/powerpoint/2010/main" val="362587548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pic>
        <p:nvPicPr>
          <p:cNvPr id="11" name="Picture 10"/>
          <p:cNvPicPr>
            <a:picLocks noChangeAspect="1"/>
          </p:cNvPicPr>
          <p:nvPr/>
        </p:nvPicPr>
        <p:blipFill>
          <a:blip r:embed="rId4"/>
          <a:stretch>
            <a:fillRect/>
          </a:stretch>
        </p:blipFill>
        <p:spPr>
          <a:xfrm>
            <a:off x="1080493" y="61088"/>
            <a:ext cx="537923" cy="628741"/>
          </a:xfrm>
          <a:prstGeom prst="rect">
            <a:avLst/>
          </a:prstGeom>
        </p:spPr>
      </p:pic>
      <p:pic>
        <p:nvPicPr>
          <p:cNvPr id="18" name="Picture 17"/>
          <p:cNvPicPr>
            <a:picLocks noChangeAspect="1"/>
          </p:cNvPicPr>
          <p:nvPr/>
        </p:nvPicPr>
        <p:blipFill>
          <a:blip r:embed="rId3"/>
          <a:stretch>
            <a:fillRect/>
          </a:stretch>
        </p:blipFill>
        <p:spPr>
          <a:xfrm>
            <a:off x="1" y="0"/>
            <a:ext cx="895300" cy="1068861"/>
          </a:xfrm>
          <a:prstGeom prst="rect">
            <a:avLst/>
          </a:prstGeom>
        </p:spPr>
      </p:pic>
      <p:pic>
        <p:nvPicPr>
          <p:cNvPr id="22" name="Picture 21"/>
          <p:cNvPicPr>
            <a:picLocks noChangeAspect="1"/>
          </p:cNvPicPr>
          <p:nvPr/>
        </p:nvPicPr>
        <p:blipFill>
          <a:blip r:embed="rId4"/>
          <a:stretch>
            <a:fillRect/>
          </a:stretch>
        </p:blipFill>
        <p:spPr>
          <a:xfrm>
            <a:off x="0" y="6461729"/>
            <a:ext cx="338955" cy="396181"/>
          </a:xfrm>
          <a:prstGeom prst="rect">
            <a:avLst/>
          </a:prstGeom>
        </p:spPr>
      </p:pic>
      <p:sp>
        <p:nvSpPr>
          <p:cNvPr id="65" name="TextBox 64"/>
          <p:cNvSpPr txBox="1"/>
          <p:nvPr/>
        </p:nvSpPr>
        <p:spPr>
          <a:xfrm>
            <a:off x="3127313" y="-16995"/>
            <a:ext cx="2905300" cy="584776"/>
          </a:xfrm>
          <a:prstGeom prst="rect">
            <a:avLst/>
          </a:prstGeom>
          <a:noFill/>
        </p:spPr>
        <p:txBody>
          <a:bodyPr wrap="none" rtlCol="0">
            <a:spAutoFit/>
          </a:bodyPr>
          <a:lstStyle/>
          <a:p>
            <a:pPr algn="ctr"/>
            <a:r>
              <a:rPr lang="en-US" sz="3200" i="1" dirty="0" smtClean="0"/>
              <a:t>The FLASH code</a:t>
            </a:r>
            <a:endParaRPr lang="en-US" sz="3200" i="1" dirty="0"/>
          </a:p>
        </p:txBody>
      </p:sp>
      <p:pic>
        <p:nvPicPr>
          <p:cNvPr id="24" name="Picture 23"/>
          <p:cNvPicPr>
            <a:picLocks noChangeAspect="1"/>
          </p:cNvPicPr>
          <p:nvPr/>
        </p:nvPicPr>
        <p:blipFill>
          <a:blip r:embed="rId5"/>
          <a:stretch>
            <a:fillRect/>
          </a:stretch>
        </p:blipFill>
        <p:spPr>
          <a:xfrm>
            <a:off x="8303230" y="0"/>
            <a:ext cx="840770" cy="859455"/>
          </a:xfrm>
          <a:prstGeom prst="rect">
            <a:avLst/>
          </a:prstGeom>
        </p:spPr>
      </p:pic>
      <p:sp>
        <p:nvSpPr>
          <p:cNvPr id="14" name="Rectangle 13"/>
          <p:cNvSpPr/>
          <p:nvPr/>
        </p:nvSpPr>
        <p:spPr>
          <a:xfrm>
            <a:off x="782320" y="960120"/>
            <a:ext cx="7670800" cy="5047535"/>
          </a:xfrm>
          <a:prstGeom prst="rect">
            <a:avLst/>
          </a:prstGeom>
        </p:spPr>
        <p:txBody>
          <a:bodyPr wrap="square">
            <a:spAutoFit/>
          </a:bodyPr>
          <a:lstStyle/>
          <a:p>
            <a:pPr>
              <a:buClr>
                <a:srgbClr val="800000"/>
              </a:buClr>
              <a:buFont typeface="Wingdings" charset="2"/>
              <a:buChar char="q"/>
            </a:pPr>
            <a:r>
              <a:rPr lang="en-US" sz="2400" dirty="0" smtClean="0"/>
              <a:t> FLASH is an open source, adaptive mesh refinement,   </a:t>
            </a:r>
          </a:p>
          <a:p>
            <a:pPr>
              <a:buClr>
                <a:srgbClr val="800000"/>
              </a:buClr>
            </a:pPr>
            <a:r>
              <a:rPr lang="en-US" sz="2400" dirty="0" smtClean="0"/>
              <a:t>    finite-volume,  compressible, </a:t>
            </a:r>
            <a:r>
              <a:rPr lang="en-US" sz="2400" dirty="0" err="1" smtClean="0"/>
              <a:t>Eulerian</a:t>
            </a:r>
            <a:r>
              <a:rPr lang="en-US" sz="2400" dirty="0" smtClean="0"/>
              <a:t> hydrodynamics and   </a:t>
            </a:r>
          </a:p>
          <a:p>
            <a:pPr>
              <a:buClr>
                <a:srgbClr val="800000"/>
              </a:buClr>
            </a:pPr>
            <a:r>
              <a:rPr lang="en-US" sz="2400" dirty="0"/>
              <a:t> </a:t>
            </a:r>
            <a:r>
              <a:rPr lang="en-US" sz="2400" dirty="0" smtClean="0"/>
              <a:t>   magneto-hydrodynamics code with extended physics   </a:t>
            </a:r>
          </a:p>
          <a:p>
            <a:pPr>
              <a:buClr>
                <a:srgbClr val="800000"/>
              </a:buClr>
            </a:pPr>
            <a:r>
              <a:rPr lang="en-US" sz="2400" dirty="0"/>
              <a:t> </a:t>
            </a:r>
            <a:r>
              <a:rPr lang="en-US" sz="2400" dirty="0" smtClean="0"/>
              <a:t>   capabilities</a:t>
            </a:r>
          </a:p>
          <a:p>
            <a:pPr>
              <a:buClr>
                <a:srgbClr val="800000"/>
              </a:buClr>
            </a:pPr>
            <a:r>
              <a:rPr lang="en-US" sz="2400" dirty="0" smtClean="0"/>
              <a:t> </a:t>
            </a:r>
          </a:p>
          <a:p>
            <a:pPr>
              <a:buClr>
                <a:srgbClr val="800000"/>
              </a:buClr>
              <a:buFont typeface="Wingdings" charset="2"/>
              <a:buChar char="q"/>
            </a:pPr>
            <a:r>
              <a:rPr lang="en-US" sz="2400" dirty="0" smtClean="0">
                <a:cs typeface="Arial"/>
              </a:rPr>
              <a:t> FLASH is professionally written and managed software </a:t>
            </a:r>
          </a:p>
          <a:p>
            <a:pPr>
              <a:buClr>
                <a:srgbClr val="800000"/>
              </a:buClr>
            </a:pPr>
            <a:r>
              <a:rPr lang="en-US" sz="2400" dirty="0">
                <a:cs typeface="Arial"/>
              </a:rPr>
              <a:t> </a:t>
            </a:r>
            <a:r>
              <a:rPr lang="en-US" sz="2400" dirty="0" smtClean="0">
                <a:cs typeface="Arial"/>
              </a:rPr>
              <a:t>   with: </a:t>
            </a:r>
          </a:p>
          <a:p>
            <a:pPr marL="800100" lvl="1" indent="-342900">
              <a:buClr>
                <a:srgbClr val="800000"/>
              </a:buClr>
              <a:buFont typeface="Wingdings" charset="2"/>
              <a:buChar char="ü"/>
            </a:pPr>
            <a:r>
              <a:rPr lang="en-US" sz="2000" dirty="0" smtClean="0">
                <a:cs typeface="Arial"/>
              </a:rPr>
              <a:t> </a:t>
            </a:r>
            <a:r>
              <a:rPr lang="en-US" sz="2200" dirty="0" smtClean="0">
                <a:cs typeface="Arial"/>
              </a:rPr>
              <a:t>coding standards</a:t>
            </a:r>
          </a:p>
          <a:p>
            <a:pPr marL="800100" lvl="1" indent="-342900">
              <a:buClr>
                <a:srgbClr val="800000"/>
              </a:buClr>
              <a:buFont typeface="Wingdings" charset="2"/>
              <a:buChar char="ü"/>
            </a:pPr>
            <a:r>
              <a:rPr lang="en-US" sz="2200" dirty="0" smtClean="0">
                <a:cs typeface="Arial"/>
              </a:rPr>
              <a:t> version control</a:t>
            </a:r>
          </a:p>
          <a:p>
            <a:pPr marL="800100" lvl="1" indent="-342900">
              <a:buClr>
                <a:srgbClr val="800000"/>
              </a:buClr>
              <a:buFont typeface="Wingdings" charset="2"/>
              <a:buChar char="ü"/>
            </a:pPr>
            <a:r>
              <a:rPr lang="en-US" sz="2200" dirty="0" smtClean="0">
                <a:cs typeface="Arial"/>
              </a:rPr>
              <a:t> daily automated regression testing</a:t>
            </a:r>
          </a:p>
          <a:p>
            <a:pPr marL="800100" lvl="1" indent="-342900">
              <a:buClr>
                <a:srgbClr val="800000"/>
              </a:buClr>
              <a:buFont typeface="Wingdings" charset="2"/>
              <a:buChar char="ü"/>
            </a:pPr>
            <a:r>
              <a:rPr lang="en-US" sz="2200" dirty="0" smtClean="0">
                <a:cs typeface="Arial"/>
              </a:rPr>
              <a:t> extensive documentation </a:t>
            </a:r>
          </a:p>
          <a:p>
            <a:pPr marL="800100" lvl="1" indent="-342900">
              <a:buClr>
                <a:srgbClr val="800000"/>
              </a:buClr>
              <a:buFont typeface="Wingdings" charset="2"/>
              <a:buChar char="ü"/>
            </a:pPr>
            <a:r>
              <a:rPr lang="en-US" sz="2200" dirty="0" smtClean="0">
                <a:cs typeface="Arial"/>
              </a:rPr>
              <a:t> user support</a:t>
            </a:r>
          </a:p>
          <a:p>
            <a:pPr marL="800100" lvl="1" indent="-342900">
              <a:buClr>
                <a:srgbClr val="800000"/>
              </a:buClr>
              <a:buFont typeface="Wingdings" charset="2"/>
              <a:buChar char="ü"/>
            </a:pPr>
            <a:r>
              <a:rPr lang="en-US" sz="2200" dirty="0" smtClean="0">
                <a:cs typeface="Arial"/>
              </a:rPr>
              <a:t> integration of extensive code contributions </a:t>
            </a:r>
          </a:p>
          <a:p>
            <a:pPr lvl="1">
              <a:buClr>
                <a:srgbClr val="800000"/>
              </a:buClr>
            </a:pPr>
            <a:r>
              <a:rPr lang="en-US" sz="2200" dirty="0" smtClean="0">
                <a:cs typeface="Arial"/>
              </a:rPr>
              <a:t>       from external users</a:t>
            </a:r>
          </a:p>
        </p:txBody>
      </p: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spTree>
    <p:extLst>
      <p:ext uri="{BB962C8B-B14F-4D97-AF65-F5344CB8AC3E}">
        <p14:creationId xmlns:p14="http://schemas.microsoft.com/office/powerpoint/2010/main" val="404875469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8" name="Picture 17"/>
          <p:cNvPicPr>
            <a:picLocks noChangeAspect="1"/>
          </p:cNvPicPr>
          <p:nvPr/>
        </p:nvPicPr>
        <p:blipFill>
          <a:blip r:embed="rId2"/>
          <a:stretch>
            <a:fillRect/>
          </a:stretch>
        </p:blipFill>
        <p:spPr>
          <a:xfrm>
            <a:off x="1" y="0"/>
            <a:ext cx="895300" cy="1068861"/>
          </a:xfrm>
          <a:prstGeom prst="rect">
            <a:avLst/>
          </a:prstGeom>
        </p:spPr>
      </p:pic>
      <p:pic>
        <p:nvPicPr>
          <p:cNvPr id="22" name="Picture 21"/>
          <p:cNvPicPr>
            <a:picLocks noChangeAspect="1"/>
          </p:cNvPicPr>
          <p:nvPr/>
        </p:nvPicPr>
        <p:blipFill>
          <a:blip r:embed="rId3"/>
          <a:stretch>
            <a:fillRect/>
          </a:stretch>
        </p:blipFill>
        <p:spPr>
          <a:xfrm>
            <a:off x="0" y="6461729"/>
            <a:ext cx="338955" cy="396181"/>
          </a:xfrm>
          <a:prstGeom prst="rect">
            <a:avLst/>
          </a:prstGeom>
        </p:spPr>
      </p:pic>
      <p:sp>
        <p:nvSpPr>
          <p:cNvPr id="19" name="TextBox 18"/>
          <p:cNvSpPr txBox="1"/>
          <p:nvPr/>
        </p:nvSpPr>
        <p:spPr>
          <a:xfrm>
            <a:off x="2557108" y="-16995"/>
            <a:ext cx="4045636" cy="584776"/>
          </a:xfrm>
          <a:prstGeom prst="rect">
            <a:avLst/>
          </a:prstGeom>
          <a:noFill/>
        </p:spPr>
        <p:txBody>
          <a:bodyPr wrap="none" rtlCol="0">
            <a:spAutoFit/>
          </a:bodyPr>
          <a:lstStyle/>
          <a:p>
            <a:pPr algn="ctr"/>
            <a:r>
              <a:rPr lang="en-US" sz="3200" i="1" dirty="0" smtClean="0"/>
              <a:t>Example: RT instability</a:t>
            </a:r>
            <a:endParaRPr lang="en-US" sz="3200" i="1" dirty="0"/>
          </a:p>
        </p:txBody>
      </p:sp>
      <p:pic>
        <p:nvPicPr>
          <p:cNvPr id="17" name="Picture 16"/>
          <p:cNvPicPr>
            <a:picLocks noChangeAspect="1"/>
          </p:cNvPicPr>
          <p:nvPr/>
        </p:nvPicPr>
        <p:blipFill>
          <a:blip r:embed="rId3"/>
          <a:stretch>
            <a:fillRect/>
          </a:stretch>
        </p:blipFill>
        <p:spPr>
          <a:xfrm>
            <a:off x="1080493" y="61088"/>
            <a:ext cx="537923" cy="628741"/>
          </a:xfrm>
          <a:prstGeom prst="rect">
            <a:avLst/>
          </a:prstGeom>
        </p:spPr>
      </p:pic>
      <p:pic>
        <p:nvPicPr>
          <p:cNvPr id="21" name="Picture 20"/>
          <p:cNvPicPr>
            <a:picLocks noChangeAspect="1"/>
          </p:cNvPicPr>
          <p:nvPr/>
        </p:nvPicPr>
        <p:blipFill>
          <a:blip r:embed="rId4"/>
          <a:stretch>
            <a:fillRect/>
          </a:stretch>
        </p:blipFill>
        <p:spPr>
          <a:xfrm>
            <a:off x="8303230" y="0"/>
            <a:ext cx="840770" cy="859455"/>
          </a:xfrm>
          <a:prstGeom prst="rect">
            <a:avLst/>
          </a:prstGeom>
        </p:spPr>
      </p:pic>
      <p:sp>
        <p:nvSpPr>
          <p:cNvPr id="26" name="TextBox 25"/>
          <p:cNvSpPr txBox="1"/>
          <p:nvPr/>
        </p:nvSpPr>
        <p:spPr>
          <a:xfrm>
            <a:off x="3558391" y="1277914"/>
            <a:ext cx="5493812" cy="4154983"/>
          </a:xfrm>
          <a:prstGeom prst="rect">
            <a:avLst/>
          </a:prstGeom>
          <a:noFill/>
        </p:spPr>
        <p:txBody>
          <a:bodyPr wrap="none" rtlCol="0">
            <a:spAutoFit/>
          </a:bodyPr>
          <a:lstStyle/>
          <a:p>
            <a:pPr marL="342900" indent="-342900">
              <a:buFont typeface="Wingdings" charset="2"/>
              <a:buChar char="ü"/>
            </a:pPr>
            <a:r>
              <a:rPr lang="en-US" sz="2400" dirty="0" smtClean="0"/>
              <a:t>Simulate a single filament in a </a:t>
            </a:r>
            <a:r>
              <a:rPr lang="en-US" sz="2400" dirty="0"/>
              <a:t>C</a:t>
            </a:r>
            <a:r>
              <a:rPr lang="en-US" sz="2400" dirty="0" smtClean="0"/>
              <a:t>artesian</a:t>
            </a:r>
          </a:p>
          <a:p>
            <a:r>
              <a:rPr lang="en-US" sz="2400" dirty="0" smtClean="0"/>
              <a:t>“domain”. Mesh resolution? Physical size?</a:t>
            </a:r>
          </a:p>
          <a:p>
            <a:pPr marL="342900" indent="-342900">
              <a:buFont typeface="Wingdings" charset="2"/>
              <a:buChar char="ü"/>
            </a:pPr>
            <a:endParaRPr lang="en-US" sz="2400" dirty="0"/>
          </a:p>
          <a:p>
            <a:pPr marL="342900" indent="-342900">
              <a:buFont typeface="Wingdings" charset="2"/>
              <a:buChar char="ü"/>
            </a:pPr>
            <a:r>
              <a:rPr lang="en-US" sz="2400" dirty="0" smtClean="0"/>
              <a:t>Physics: Hydrodynamics  + Gravity</a:t>
            </a:r>
          </a:p>
          <a:p>
            <a:r>
              <a:rPr lang="en-US" sz="2400" dirty="0" smtClean="0"/>
              <a:t>(</a:t>
            </a:r>
            <a:r>
              <a:rPr lang="en-US" sz="2400" dirty="0"/>
              <a:t>u</a:t>
            </a:r>
            <a:r>
              <a:rPr lang="en-US" sz="2400" dirty="0" smtClean="0"/>
              <a:t>niform gravity, in the y direction)</a:t>
            </a:r>
          </a:p>
          <a:p>
            <a:pPr marL="342900" indent="-342900">
              <a:buFont typeface="Wingdings" charset="2"/>
              <a:buChar char="ü"/>
            </a:pPr>
            <a:endParaRPr lang="en-US" sz="2400" dirty="0"/>
          </a:p>
          <a:p>
            <a:pPr marL="342900" indent="-342900">
              <a:buFont typeface="Wingdings" charset="2"/>
              <a:buChar char="ü"/>
            </a:pPr>
            <a:r>
              <a:rPr lang="en-US" sz="2400" dirty="0" smtClean="0"/>
              <a:t>Initial value problem: Dense gas on top,</a:t>
            </a:r>
          </a:p>
          <a:p>
            <a:r>
              <a:rPr lang="en-US" sz="2400" dirty="0" smtClean="0"/>
              <a:t>light bellow. </a:t>
            </a:r>
          </a:p>
          <a:p>
            <a:pPr marL="342900" indent="-342900">
              <a:buFont typeface="Wingdings" charset="2"/>
              <a:buChar char="ü"/>
            </a:pPr>
            <a:endParaRPr lang="en-US" sz="2400" dirty="0" smtClean="0"/>
          </a:p>
          <a:p>
            <a:pPr marL="342900" indent="-342900">
              <a:buFont typeface="Wingdings" charset="2"/>
              <a:buChar char="ü"/>
            </a:pPr>
            <a:r>
              <a:rPr lang="en-US" sz="2400" dirty="0" smtClean="0"/>
              <a:t>Boundary conditions for the domain </a:t>
            </a:r>
          </a:p>
          <a:p>
            <a:r>
              <a:rPr lang="en-US" sz="2400" dirty="0" smtClean="0"/>
              <a:t>borders: periodic (</a:t>
            </a:r>
            <a:r>
              <a:rPr lang="en-US" sz="2400" dirty="0" err="1" smtClean="0"/>
              <a:t>xl,xr</a:t>
            </a:r>
            <a:r>
              <a:rPr lang="en-US" sz="2400" dirty="0" smtClean="0"/>
              <a:t>), reflective (</a:t>
            </a:r>
            <a:r>
              <a:rPr lang="en-US" sz="2400" dirty="0" err="1" smtClean="0"/>
              <a:t>yl,yr</a:t>
            </a:r>
            <a:r>
              <a:rPr lang="en-US" sz="2400" dirty="0" smtClean="0"/>
              <a:t>)</a:t>
            </a:r>
          </a:p>
        </p:txBody>
      </p:sp>
      <p:sp>
        <p:nvSpPr>
          <p:cNvPr id="27" name="Rectangle 26"/>
          <p:cNvSpPr/>
          <p:nvPr/>
        </p:nvSpPr>
        <p:spPr>
          <a:xfrm>
            <a:off x="1244831" y="963934"/>
            <a:ext cx="1429200" cy="5293763"/>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1244831" y="963934"/>
            <a:ext cx="1429200" cy="26874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9" name="Table 28"/>
          <p:cNvGraphicFramePr>
            <a:graphicFrameLocks noGrp="1"/>
          </p:cNvGraphicFramePr>
          <p:nvPr>
            <p:extLst>
              <p:ext uri="{D42A27DB-BD31-4B8C-83A1-F6EECF244321}">
                <p14:modId xmlns:p14="http://schemas.microsoft.com/office/powerpoint/2010/main" val="356438464"/>
              </p:ext>
            </p:extLst>
          </p:nvPr>
        </p:nvGraphicFramePr>
        <p:xfrm>
          <a:off x="1231603" y="963940"/>
          <a:ext cx="1442430" cy="5293751"/>
        </p:xfrm>
        <a:graphic>
          <a:graphicData uri="http://schemas.openxmlformats.org/drawingml/2006/table">
            <a:tbl>
              <a:tblPr firstRow="1" bandRow="1">
                <a:tableStyleId>{5C22544A-7EE6-4342-B048-85BDC9FD1C3A}</a:tableStyleId>
              </a:tblPr>
              <a:tblGrid>
                <a:gridCol w="240405"/>
                <a:gridCol w="240405"/>
                <a:gridCol w="240405"/>
                <a:gridCol w="240405"/>
                <a:gridCol w="240405"/>
                <a:gridCol w="240405"/>
              </a:tblGrid>
              <a:tr h="520944">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r h="367139">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alpha val="0"/>
                      </a:schemeClr>
                    </a:solidFill>
                  </a:tcPr>
                </a:tc>
              </a:tr>
            </a:tbl>
          </a:graphicData>
        </a:graphic>
      </p:graphicFrame>
      <p:cxnSp>
        <p:nvCxnSpPr>
          <p:cNvPr id="30" name="Straight Arrow Connector 29"/>
          <p:cNvCxnSpPr/>
          <p:nvPr/>
        </p:nvCxnSpPr>
        <p:spPr>
          <a:xfrm>
            <a:off x="515900" y="2143228"/>
            <a:ext cx="0" cy="912857"/>
          </a:xfrm>
          <a:prstGeom prst="straightConnector1">
            <a:avLst/>
          </a:prstGeom>
          <a:ln w="635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119059" y="1998809"/>
            <a:ext cx="377828" cy="584776"/>
          </a:xfrm>
          <a:prstGeom prst="rect">
            <a:avLst/>
          </a:prstGeom>
          <a:noFill/>
        </p:spPr>
        <p:txBody>
          <a:bodyPr wrap="none" rtlCol="0">
            <a:spAutoFit/>
          </a:bodyPr>
          <a:lstStyle/>
          <a:p>
            <a:r>
              <a:rPr lang="en-US" sz="3200" b="1" dirty="0"/>
              <a:t>g</a:t>
            </a:r>
          </a:p>
        </p:txBody>
      </p:sp>
      <p:cxnSp>
        <p:nvCxnSpPr>
          <p:cNvPr id="32" name="Straight Arrow Connector 31"/>
          <p:cNvCxnSpPr/>
          <p:nvPr/>
        </p:nvCxnSpPr>
        <p:spPr>
          <a:xfrm>
            <a:off x="2830839" y="963940"/>
            <a:ext cx="66141" cy="529375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1083750" y="963934"/>
            <a:ext cx="66141" cy="529375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1149891" y="937480"/>
            <a:ext cx="1680948"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1149891" y="6257685"/>
            <a:ext cx="1680948"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1395854" y="4253640"/>
            <a:ext cx="540933" cy="584776"/>
          </a:xfrm>
          <a:prstGeom prst="rect">
            <a:avLst/>
          </a:prstGeom>
          <a:noFill/>
        </p:spPr>
        <p:txBody>
          <a:bodyPr wrap="none" rtlCol="0">
            <a:spAutoFit/>
          </a:bodyPr>
          <a:lstStyle/>
          <a:p>
            <a:r>
              <a:rPr lang="el-GR" sz="3200" b="1" dirty="0" smtClean="0">
                <a:solidFill>
                  <a:srgbClr val="FFFFFF"/>
                </a:solidFill>
              </a:rPr>
              <a:t>ρ</a:t>
            </a:r>
            <a:r>
              <a:rPr lang="el-GR" sz="3200" b="1" baseline="-25000" dirty="0" smtClean="0">
                <a:solidFill>
                  <a:srgbClr val="FFFFFF"/>
                </a:solidFill>
              </a:rPr>
              <a:t>2</a:t>
            </a:r>
            <a:endParaRPr lang="en-US" sz="3200" b="1" baseline="-25000" dirty="0">
              <a:solidFill>
                <a:srgbClr val="FFFFFF"/>
              </a:solidFill>
            </a:endParaRPr>
          </a:p>
        </p:txBody>
      </p:sp>
      <p:sp>
        <p:nvSpPr>
          <p:cNvPr id="37" name="TextBox 36"/>
          <p:cNvSpPr txBox="1"/>
          <p:nvPr/>
        </p:nvSpPr>
        <p:spPr>
          <a:xfrm>
            <a:off x="1395854" y="1706421"/>
            <a:ext cx="540933" cy="584776"/>
          </a:xfrm>
          <a:prstGeom prst="rect">
            <a:avLst/>
          </a:prstGeom>
          <a:noFill/>
        </p:spPr>
        <p:txBody>
          <a:bodyPr wrap="none" rtlCol="0">
            <a:spAutoFit/>
          </a:bodyPr>
          <a:lstStyle/>
          <a:p>
            <a:r>
              <a:rPr lang="el-GR" sz="3200" b="1" dirty="0" smtClean="0">
                <a:solidFill>
                  <a:srgbClr val="FFFFFF"/>
                </a:solidFill>
              </a:rPr>
              <a:t>ρ</a:t>
            </a:r>
            <a:r>
              <a:rPr lang="el-GR" sz="3200" b="1" baseline="-25000" dirty="0" smtClean="0">
                <a:solidFill>
                  <a:srgbClr val="FFFFFF"/>
                </a:solidFill>
              </a:rPr>
              <a:t>1</a:t>
            </a:r>
            <a:endParaRPr lang="en-US" sz="3200" b="1" baseline="-25000" dirty="0">
              <a:solidFill>
                <a:srgbClr val="FFFFFF"/>
              </a:solidFill>
            </a:endParaRPr>
          </a:p>
        </p:txBody>
      </p:sp>
      <p:sp>
        <p:nvSpPr>
          <p:cNvPr id="38" name="TextBox 37"/>
          <p:cNvSpPr txBox="1"/>
          <p:nvPr/>
        </p:nvSpPr>
        <p:spPr>
          <a:xfrm>
            <a:off x="2896980" y="3254532"/>
            <a:ext cx="425267" cy="461665"/>
          </a:xfrm>
          <a:prstGeom prst="rect">
            <a:avLst/>
          </a:prstGeom>
          <a:noFill/>
        </p:spPr>
        <p:txBody>
          <a:bodyPr wrap="none" rtlCol="0">
            <a:spAutoFit/>
          </a:bodyPr>
          <a:lstStyle/>
          <a:p>
            <a:r>
              <a:rPr lang="en-US" sz="2400" dirty="0" err="1" smtClean="0"/>
              <a:t>xr</a:t>
            </a:r>
            <a:endParaRPr lang="en-US" sz="2400" dirty="0"/>
          </a:p>
        </p:txBody>
      </p:sp>
      <p:sp>
        <p:nvSpPr>
          <p:cNvPr id="39" name="TextBox 38"/>
          <p:cNvSpPr txBox="1"/>
          <p:nvPr/>
        </p:nvSpPr>
        <p:spPr>
          <a:xfrm>
            <a:off x="572225" y="3254532"/>
            <a:ext cx="388598" cy="461665"/>
          </a:xfrm>
          <a:prstGeom prst="rect">
            <a:avLst/>
          </a:prstGeom>
          <a:noFill/>
        </p:spPr>
        <p:txBody>
          <a:bodyPr wrap="none" rtlCol="0">
            <a:spAutoFit/>
          </a:bodyPr>
          <a:lstStyle/>
          <a:p>
            <a:r>
              <a:rPr lang="en-US" sz="2400" dirty="0" smtClean="0"/>
              <a:t>xl</a:t>
            </a:r>
            <a:endParaRPr lang="en-US" sz="2400" dirty="0"/>
          </a:p>
        </p:txBody>
      </p:sp>
      <p:sp>
        <p:nvSpPr>
          <p:cNvPr id="40" name="TextBox 39"/>
          <p:cNvSpPr txBox="1"/>
          <p:nvPr/>
        </p:nvSpPr>
        <p:spPr>
          <a:xfrm>
            <a:off x="1870647" y="901551"/>
            <a:ext cx="431278" cy="461665"/>
          </a:xfrm>
          <a:prstGeom prst="rect">
            <a:avLst/>
          </a:prstGeom>
          <a:noFill/>
        </p:spPr>
        <p:txBody>
          <a:bodyPr wrap="none" rtlCol="0">
            <a:spAutoFit/>
          </a:bodyPr>
          <a:lstStyle/>
          <a:p>
            <a:r>
              <a:rPr lang="en-US" sz="2400" dirty="0" err="1" smtClean="0"/>
              <a:t>yr</a:t>
            </a:r>
            <a:endParaRPr lang="en-US" sz="2400" dirty="0"/>
          </a:p>
        </p:txBody>
      </p:sp>
      <p:sp>
        <p:nvSpPr>
          <p:cNvPr id="41" name="TextBox 40"/>
          <p:cNvSpPr txBox="1"/>
          <p:nvPr/>
        </p:nvSpPr>
        <p:spPr>
          <a:xfrm>
            <a:off x="1870647" y="5776979"/>
            <a:ext cx="394609" cy="461665"/>
          </a:xfrm>
          <a:prstGeom prst="rect">
            <a:avLst/>
          </a:prstGeom>
          <a:noFill/>
        </p:spPr>
        <p:txBody>
          <a:bodyPr wrap="none" rtlCol="0">
            <a:spAutoFit/>
          </a:bodyPr>
          <a:lstStyle/>
          <a:p>
            <a:r>
              <a:rPr lang="en-US" sz="2400" dirty="0" err="1" smtClean="0"/>
              <a:t>yl</a:t>
            </a:r>
            <a:endParaRPr lang="en-US" sz="2400" dirty="0"/>
          </a:p>
        </p:txBody>
      </p:sp>
      <p:cxnSp>
        <p:nvCxnSpPr>
          <p:cNvPr id="42" name="Straight Arrow Connector 41"/>
          <p:cNvCxnSpPr/>
          <p:nvPr/>
        </p:nvCxnSpPr>
        <p:spPr>
          <a:xfrm>
            <a:off x="317477" y="5776979"/>
            <a:ext cx="680015"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3" name="Straight Arrow Connector 42"/>
          <p:cNvCxnSpPr/>
          <p:nvPr/>
        </p:nvCxnSpPr>
        <p:spPr>
          <a:xfrm flipH="1" flipV="1">
            <a:off x="317477" y="5179212"/>
            <a:ext cx="13228" cy="59776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4" name="TextBox 43"/>
          <p:cNvSpPr txBox="1"/>
          <p:nvPr/>
        </p:nvSpPr>
        <p:spPr>
          <a:xfrm>
            <a:off x="767630" y="5334040"/>
            <a:ext cx="317966" cy="461665"/>
          </a:xfrm>
          <a:prstGeom prst="rect">
            <a:avLst/>
          </a:prstGeom>
          <a:noFill/>
        </p:spPr>
        <p:txBody>
          <a:bodyPr wrap="none" rtlCol="0">
            <a:spAutoFit/>
          </a:bodyPr>
          <a:lstStyle/>
          <a:p>
            <a:r>
              <a:rPr lang="en-US" sz="2400" dirty="0" smtClean="0"/>
              <a:t>x</a:t>
            </a:r>
            <a:endParaRPr lang="en-US" sz="2400" dirty="0"/>
          </a:p>
        </p:txBody>
      </p:sp>
      <p:sp>
        <p:nvSpPr>
          <p:cNvPr id="45" name="TextBox 44"/>
          <p:cNvSpPr txBox="1"/>
          <p:nvPr/>
        </p:nvSpPr>
        <p:spPr>
          <a:xfrm>
            <a:off x="324770" y="4957240"/>
            <a:ext cx="325730" cy="461665"/>
          </a:xfrm>
          <a:prstGeom prst="rect">
            <a:avLst/>
          </a:prstGeom>
          <a:noFill/>
        </p:spPr>
        <p:txBody>
          <a:bodyPr wrap="none" rtlCol="0">
            <a:spAutoFit/>
          </a:bodyPr>
          <a:lstStyle/>
          <a:p>
            <a:r>
              <a:rPr lang="en-US" sz="2400" dirty="0" smtClean="0"/>
              <a:t>y</a:t>
            </a:r>
            <a:endParaRPr lang="en-US" sz="2400" dirty="0"/>
          </a:p>
        </p:txBody>
      </p:sp>
    </p:spTree>
    <p:extLst>
      <p:ext uri="{BB962C8B-B14F-4D97-AF65-F5344CB8AC3E}">
        <p14:creationId xmlns:p14="http://schemas.microsoft.com/office/powerpoint/2010/main" val="168986576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8" name="Picture 17"/>
          <p:cNvPicPr>
            <a:picLocks noChangeAspect="1"/>
          </p:cNvPicPr>
          <p:nvPr/>
        </p:nvPicPr>
        <p:blipFill>
          <a:blip r:embed="rId4"/>
          <a:stretch>
            <a:fillRect/>
          </a:stretch>
        </p:blipFill>
        <p:spPr>
          <a:xfrm>
            <a:off x="1" y="0"/>
            <a:ext cx="895300" cy="1068861"/>
          </a:xfrm>
          <a:prstGeom prst="rect">
            <a:avLst/>
          </a:prstGeom>
        </p:spPr>
      </p:pic>
      <p:pic>
        <p:nvPicPr>
          <p:cNvPr id="22" name="Picture 21"/>
          <p:cNvPicPr>
            <a:picLocks noChangeAspect="1"/>
          </p:cNvPicPr>
          <p:nvPr/>
        </p:nvPicPr>
        <p:blipFill>
          <a:blip r:embed="rId5"/>
          <a:stretch>
            <a:fillRect/>
          </a:stretch>
        </p:blipFill>
        <p:spPr>
          <a:xfrm>
            <a:off x="0" y="6461729"/>
            <a:ext cx="338955" cy="396181"/>
          </a:xfrm>
          <a:prstGeom prst="rect">
            <a:avLst/>
          </a:prstGeom>
        </p:spPr>
      </p:pic>
      <p:sp>
        <p:nvSpPr>
          <p:cNvPr id="19" name="TextBox 18"/>
          <p:cNvSpPr txBox="1"/>
          <p:nvPr/>
        </p:nvSpPr>
        <p:spPr>
          <a:xfrm>
            <a:off x="2557108" y="-16995"/>
            <a:ext cx="4045636" cy="584776"/>
          </a:xfrm>
          <a:prstGeom prst="rect">
            <a:avLst/>
          </a:prstGeom>
          <a:noFill/>
        </p:spPr>
        <p:txBody>
          <a:bodyPr wrap="none" rtlCol="0">
            <a:spAutoFit/>
          </a:bodyPr>
          <a:lstStyle/>
          <a:p>
            <a:pPr algn="ctr"/>
            <a:r>
              <a:rPr lang="en-US" sz="3200" i="1" dirty="0" smtClean="0"/>
              <a:t>Example: RT instability</a:t>
            </a:r>
            <a:endParaRPr lang="en-US" sz="3200" i="1" dirty="0"/>
          </a:p>
        </p:txBody>
      </p:sp>
      <p:pic>
        <p:nvPicPr>
          <p:cNvPr id="17" name="Picture 16"/>
          <p:cNvPicPr>
            <a:picLocks noChangeAspect="1"/>
          </p:cNvPicPr>
          <p:nvPr/>
        </p:nvPicPr>
        <p:blipFill>
          <a:blip r:embed="rId5"/>
          <a:stretch>
            <a:fillRect/>
          </a:stretch>
        </p:blipFill>
        <p:spPr>
          <a:xfrm>
            <a:off x="1080493" y="61088"/>
            <a:ext cx="537923" cy="628741"/>
          </a:xfrm>
          <a:prstGeom prst="rect">
            <a:avLst/>
          </a:prstGeom>
        </p:spPr>
      </p:pic>
      <p:pic>
        <p:nvPicPr>
          <p:cNvPr id="21" name="Picture 20"/>
          <p:cNvPicPr>
            <a:picLocks noChangeAspect="1"/>
          </p:cNvPicPr>
          <p:nvPr/>
        </p:nvPicPr>
        <p:blipFill>
          <a:blip r:embed="rId6"/>
          <a:stretch>
            <a:fillRect/>
          </a:stretch>
        </p:blipFill>
        <p:spPr>
          <a:xfrm>
            <a:off x="8303230" y="0"/>
            <a:ext cx="840770" cy="859455"/>
          </a:xfrm>
          <a:prstGeom prst="rect">
            <a:avLst/>
          </a:prstGeom>
        </p:spPr>
      </p:pic>
      <p:pic>
        <p:nvPicPr>
          <p:cNvPr id="46" name="RTmovie.m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20274" t="5003" r="61631" b="15143"/>
          <a:stretch/>
        </p:blipFill>
        <p:spPr>
          <a:xfrm>
            <a:off x="1244831" y="963935"/>
            <a:ext cx="1429200" cy="5293763"/>
          </a:xfrm>
          <a:prstGeom prst="rect">
            <a:avLst/>
          </a:prstGeom>
        </p:spPr>
      </p:pic>
      <p:sp>
        <p:nvSpPr>
          <p:cNvPr id="47" name="TextBox 46"/>
          <p:cNvSpPr txBox="1"/>
          <p:nvPr/>
        </p:nvSpPr>
        <p:spPr>
          <a:xfrm>
            <a:off x="3558391" y="1277914"/>
            <a:ext cx="5545108" cy="4893647"/>
          </a:xfrm>
          <a:prstGeom prst="rect">
            <a:avLst/>
          </a:prstGeom>
          <a:noFill/>
        </p:spPr>
        <p:txBody>
          <a:bodyPr wrap="none" rtlCol="0">
            <a:spAutoFit/>
          </a:bodyPr>
          <a:lstStyle/>
          <a:p>
            <a:pPr marL="342900" indent="-342900">
              <a:buFont typeface="Wingdings" charset="2"/>
              <a:buChar char="ü"/>
            </a:pPr>
            <a:r>
              <a:rPr lang="en-US" sz="2400" dirty="0" smtClean="0"/>
              <a:t>Simulate a single filament in a </a:t>
            </a:r>
            <a:r>
              <a:rPr lang="en-US" sz="2400" dirty="0"/>
              <a:t>C</a:t>
            </a:r>
            <a:r>
              <a:rPr lang="en-US" sz="2400" dirty="0" smtClean="0"/>
              <a:t>artesian</a:t>
            </a:r>
          </a:p>
          <a:p>
            <a:r>
              <a:rPr lang="en-US" sz="2400" dirty="0" smtClean="0"/>
              <a:t>“domain”. Mesh resolution? Physical size?</a:t>
            </a:r>
          </a:p>
          <a:p>
            <a:pPr marL="342900" indent="-342900">
              <a:buFont typeface="Wingdings" charset="2"/>
              <a:buChar char="ü"/>
            </a:pPr>
            <a:endParaRPr lang="en-US" sz="2400" dirty="0"/>
          </a:p>
          <a:p>
            <a:pPr marL="342900" indent="-342900">
              <a:buFont typeface="Wingdings" charset="2"/>
              <a:buChar char="ü"/>
            </a:pPr>
            <a:r>
              <a:rPr lang="en-US" sz="2400" dirty="0" smtClean="0"/>
              <a:t>Physics: Hydrodynamics  + Gravity</a:t>
            </a:r>
          </a:p>
          <a:p>
            <a:r>
              <a:rPr lang="en-US" sz="2400" dirty="0" smtClean="0"/>
              <a:t>(</a:t>
            </a:r>
            <a:r>
              <a:rPr lang="en-US" sz="2400" dirty="0"/>
              <a:t>u</a:t>
            </a:r>
            <a:r>
              <a:rPr lang="en-US" sz="2400" dirty="0" smtClean="0"/>
              <a:t>niform gravity, in the y direction)</a:t>
            </a:r>
          </a:p>
          <a:p>
            <a:pPr marL="342900" indent="-342900">
              <a:buFont typeface="Wingdings" charset="2"/>
              <a:buChar char="ü"/>
            </a:pPr>
            <a:endParaRPr lang="en-US" sz="2400" dirty="0"/>
          </a:p>
          <a:p>
            <a:pPr marL="342900" indent="-342900">
              <a:buFont typeface="Wingdings" charset="2"/>
              <a:buChar char="ü"/>
            </a:pPr>
            <a:r>
              <a:rPr lang="en-US" sz="2400" dirty="0" smtClean="0"/>
              <a:t>Initial value problem: Dense gas on top,</a:t>
            </a:r>
          </a:p>
          <a:p>
            <a:r>
              <a:rPr lang="en-US" sz="2400" dirty="0" smtClean="0"/>
              <a:t>light bellow. </a:t>
            </a:r>
          </a:p>
          <a:p>
            <a:pPr marL="342900" indent="-342900">
              <a:buFont typeface="Wingdings" charset="2"/>
              <a:buChar char="ü"/>
            </a:pPr>
            <a:endParaRPr lang="en-US" sz="2400" dirty="0" smtClean="0"/>
          </a:p>
          <a:p>
            <a:pPr marL="342900" indent="-342900">
              <a:buFont typeface="Wingdings" charset="2"/>
              <a:buChar char="ü"/>
            </a:pPr>
            <a:r>
              <a:rPr lang="en-US" sz="2400" dirty="0" smtClean="0"/>
              <a:t>Boundary conditions for the domain </a:t>
            </a:r>
          </a:p>
          <a:p>
            <a:r>
              <a:rPr lang="en-US" sz="2400" dirty="0" smtClean="0"/>
              <a:t>borders: periodic (</a:t>
            </a:r>
            <a:r>
              <a:rPr lang="en-US" sz="2400" dirty="0" err="1" smtClean="0"/>
              <a:t>xl,xr</a:t>
            </a:r>
            <a:r>
              <a:rPr lang="en-US" sz="2400" dirty="0" smtClean="0"/>
              <a:t>), reflective (</a:t>
            </a:r>
            <a:r>
              <a:rPr lang="en-US" sz="2400" dirty="0" err="1" smtClean="0"/>
              <a:t>yl,yr</a:t>
            </a:r>
            <a:r>
              <a:rPr lang="en-US" sz="2400" dirty="0" smtClean="0"/>
              <a:t>)</a:t>
            </a:r>
          </a:p>
          <a:p>
            <a:pPr marL="342900" indent="-342900">
              <a:buFont typeface="Wingdings" charset="2"/>
              <a:buChar char="ü"/>
            </a:pPr>
            <a:endParaRPr lang="en-US" sz="2400" dirty="0"/>
          </a:p>
          <a:p>
            <a:pPr marL="342900" indent="-342900">
              <a:buFont typeface="Wingdings" charset="2"/>
              <a:buChar char="ü"/>
            </a:pPr>
            <a:r>
              <a:rPr lang="en-US" sz="2400" b="1" dirty="0" smtClean="0"/>
              <a:t>Crunch numbers! </a:t>
            </a:r>
            <a:endParaRPr lang="en-US" sz="2400" b="1" dirty="0"/>
          </a:p>
        </p:txBody>
      </p:sp>
      <p:cxnSp>
        <p:nvCxnSpPr>
          <p:cNvPr id="48" name="Straight Connector 47"/>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43082545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6"/>
                                        </p:tgtEl>
                                      </p:cBhvr>
                                    </p:cmd>
                                  </p:childTnLst>
                                </p:cTn>
                              </p:par>
                            </p:childTnLst>
                          </p:cTn>
                        </p:par>
                      </p:childTnLst>
                    </p:cTn>
                  </p:par>
                </p:childTnLst>
              </p:cTn>
              <p:nextCondLst>
                <p:cond evt="onClick" delay="0">
                  <p:tgtEl>
                    <p:spTgt spid="46"/>
                  </p:tgtEl>
                </p:cond>
              </p:nextCondLst>
            </p:seq>
            <p:video>
              <p:cMediaNode vol="80000">
                <p:cTn id="7" fill="hold" display="0">
                  <p:stCondLst>
                    <p:cond delay="indefinite"/>
                  </p:stCondLst>
                </p:cTn>
                <p:tgtEl>
                  <p:spTgt spid="46"/>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pic>
        <p:nvPicPr>
          <p:cNvPr id="11" name="Picture 10"/>
          <p:cNvPicPr>
            <a:picLocks noChangeAspect="1"/>
          </p:cNvPicPr>
          <p:nvPr/>
        </p:nvPicPr>
        <p:blipFill>
          <a:blip r:embed="rId4"/>
          <a:stretch>
            <a:fillRect/>
          </a:stretch>
        </p:blipFill>
        <p:spPr>
          <a:xfrm>
            <a:off x="1080493" y="61088"/>
            <a:ext cx="537923" cy="628741"/>
          </a:xfrm>
          <a:prstGeom prst="rect">
            <a:avLst/>
          </a:prstGeom>
        </p:spPr>
      </p:pic>
      <p:pic>
        <p:nvPicPr>
          <p:cNvPr id="18" name="Picture 17"/>
          <p:cNvPicPr>
            <a:picLocks noChangeAspect="1"/>
          </p:cNvPicPr>
          <p:nvPr/>
        </p:nvPicPr>
        <p:blipFill>
          <a:blip r:embed="rId3"/>
          <a:stretch>
            <a:fillRect/>
          </a:stretch>
        </p:blipFill>
        <p:spPr>
          <a:xfrm>
            <a:off x="1" y="0"/>
            <a:ext cx="895300" cy="1068861"/>
          </a:xfrm>
          <a:prstGeom prst="rect">
            <a:avLst/>
          </a:prstGeom>
        </p:spPr>
      </p:pic>
      <p:pic>
        <p:nvPicPr>
          <p:cNvPr id="22" name="Picture 21"/>
          <p:cNvPicPr>
            <a:picLocks noChangeAspect="1"/>
          </p:cNvPicPr>
          <p:nvPr/>
        </p:nvPicPr>
        <p:blipFill>
          <a:blip r:embed="rId4"/>
          <a:stretch>
            <a:fillRect/>
          </a:stretch>
        </p:blipFill>
        <p:spPr>
          <a:xfrm>
            <a:off x="0" y="6461729"/>
            <a:ext cx="338955" cy="396181"/>
          </a:xfrm>
          <a:prstGeom prst="rect">
            <a:avLst/>
          </a:prstGeom>
        </p:spPr>
      </p:pic>
      <p:sp>
        <p:nvSpPr>
          <p:cNvPr id="19" name="TextBox 18"/>
          <p:cNvSpPr txBox="1"/>
          <p:nvPr/>
        </p:nvSpPr>
        <p:spPr>
          <a:xfrm>
            <a:off x="2369302" y="-16995"/>
            <a:ext cx="4421340" cy="584776"/>
          </a:xfrm>
          <a:prstGeom prst="rect">
            <a:avLst/>
          </a:prstGeom>
          <a:noFill/>
        </p:spPr>
        <p:txBody>
          <a:bodyPr wrap="none" rtlCol="0">
            <a:spAutoFit/>
          </a:bodyPr>
          <a:lstStyle/>
          <a:p>
            <a:pPr algn="ctr"/>
            <a:r>
              <a:rPr lang="en-US" sz="3200" i="1" dirty="0" smtClean="0"/>
              <a:t>When 1T is not enough…</a:t>
            </a:r>
            <a:endParaRPr lang="en-US" sz="3200" i="1" dirty="0"/>
          </a:p>
        </p:txBody>
      </p:sp>
      <p:pic>
        <p:nvPicPr>
          <p:cNvPr id="23" name="Picture 22"/>
          <p:cNvPicPr>
            <a:picLocks noChangeAspect="1"/>
          </p:cNvPicPr>
          <p:nvPr/>
        </p:nvPicPr>
        <p:blipFill>
          <a:blip r:embed="rId5"/>
          <a:stretch>
            <a:fillRect/>
          </a:stretch>
        </p:blipFill>
        <p:spPr>
          <a:xfrm>
            <a:off x="8303230" y="0"/>
            <a:ext cx="840770" cy="859455"/>
          </a:xfrm>
          <a:prstGeom prst="rect">
            <a:avLst/>
          </a:prstGeom>
        </p:spPr>
      </p:pic>
      <p:sp>
        <p:nvSpPr>
          <p:cNvPr id="25" name="Rectangle 4"/>
          <p:cNvSpPr txBox="1">
            <a:spLocks noChangeArrowheads="1"/>
          </p:cNvSpPr>
          <p:nvPr/>
        </p:nvSpPr>
        <p:spPr>
          <a:xfrm>
            <a:off x="82698" y="1109685"/>
            <a:ext cx="9061302" cy="1828800"/>
          </a:xfrm>
          <a:prstGeom prst="rect">
            <a:avLst/>
          </a:prstGeom>
          <a:noFill/>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Clr>
                <a:srgbClr val="800000"/>
              </a:buClr>
              <a:buFont typeface="Wingdings" charset="2"/>
              <a:buChar char="q"/>
            </a:pPr>
            <a:r>
              <a:rPr lang="en-US" sz="2400" dirty="0" smtClean="0">
                <a:solidFill>
                  <a:srgbClr val="000000"/>
                </a:solidFill>
                <a:cs typeface="Arial" charset="0"/>
              </a:rPr>
              <a:t> In HEDP experiments single-temperature is not sufficient:</a:t>
            </a:r>
          </a:p>
          <a:p>
            <a:pPr algn="l">
              <a:buClr>
                <a:srgbClr val="800000"/>
              </a:buClr>
            </a:pPr>
            <a:r>
              <a:rPr lang="en-US" sz="2400" dirty="0" smtClean="0">
                <a:solidFill>
                  <a:srgbClr val="000000"/>
                </a:solidFill>
                <a:cs typeface="Arial" charset="0"/>
              </a:rPr>
              <a:t>Shock heating of ions, laser heating of electrons, evaluation of       	 transport coefficients, large equilibration timescales, realistic </a:t>
            </a:r>
            <a:r>
              <a:rPr lang="en-US" sz="2400" dirty="0" err="1" smtClean="0">
                <a:solidFill>
                  <a:srgbClr val="000000"/>
                </a:solidFill>
                <a:cs typeface="Arial" charset="0"/>
              </a:rPr>
              <a:t>EoS</a:t>
            </a:r>
            <a:r>
              <a:rPr lang="en-US" sz="2400" dirty="0" smtClean="0">
                <a:solidFill>
                  <a:srgbClr val="000000"/>
                </a:solidFill>
                <a:cs typeface="Arial" charset="0"/>
              </a:rPr>
              <a:t>, …</a:t>
            </a:r>
          </a:p>
        </p:txBody>
      </p:sp>
      <p:sp>
        <p:nvSpPr>
          <p:cNvPr id="14" name="TextBox 13"/>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spTree>
    <p:extLst>
      <p:ext uri="{BB962C8B-B14F-4D97-AF65-F5344CB8AC3E}">
        <p14:creationId xmlns:p14="http://schemas.microsoft.com/office/powerpoint/2010/main" val="196061960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pic>
        <p:nvPicPr>
          <p:cNvPr id="11" name="Picture 10"/>
          <p:cNvPicPr>
            <a:picLocks noChangeAspect="1"/>
          </p:cNvPicPr>
          <p:nvPr/>
        </p:nvPicPr>
        <p:blipFill>
          <a:blip r:embed="rId4"/>
          <a:stretch>
            <a:fillRect/>
          </a:stretch>
        </p:blipFill>
        <p:spPr>
          <a:xfrm>
            <a:off x="1080493" y="61088"/>
            <a:ext cx="537923" cy="628741"/>
          </a:xfrm>
          <a:prstGeom prst="rect">
            <a:avLst/>
          </a:prstGeom>
        </p:spPr>
      </p:pic>
      <p:pic>
        <p:nvPicPr>
          <p:cNvPr id="18" name="Picture 17"/>
          <p:cNvPicPr>
            <a:picLocks noChangeAspect="1"/>
          </p:cNvPicPr>
          <p:nvPr/>
        </p:nvPicPr>
        <p:blipFill>
          <a:blip r:embed="rId3"/>
          <a:stretch>
            <a:fillRect/>
          </a:stretch>
        </p:blipFill>
        <p:spPr>
          <a:xfrm>
            <a:off x="1" y="0"/>
            <a:ext cx="895300" cy="1068861"/>
          </a:xfrm>
          <a:prstGeom prst="rect">
            <a:avLst/>
          </a:prstGeom>
        </p:spPr>
      </p:pic>
      <p:pic>
        <p:nvPicPr>
          <p:cNvPr id="22" name="Picture 21"/>
          <p:cNvPicPr>
            <a:picLocks noChangeAspect="1"/>
          </p:cNvPicPr>
          <p:nvPr/>
        </p:nvPicPr>
        <p:blipFill>
          <a:blip r:embed="rId4"/>
          <a:stretch>
            <a:fillRect/>
          </a:stretch>
        </p:blipFill>
        <p:spPr>
          <a:xfrm>
            <a:off x="0" y="6461729"/>
            <a:ext cx="338955" cy="396181"/>
          </a:xfrm>
          <a:prstGeom prst="rect">
            <a:avLst/>
          </a:prstGeom>
        </p:spPr>
      </p:pic>
      <p:sp>
        <p:nvSpPr>
          <p:cNvPr id="19" name="TextBox 18"/>
          <p:cNvSpPr txBox="1"/>
          <p:nvPr/>
        </p:nvSpPr>
        <p:spPr>
          <a:xfrm>
            <a:off x="2852102" y="-16995"/>
            <a:ext cx="3455731" cy="584776"/>
          </a:xfrm>
          <a:prstGeom prst="rect">
            <a:avLst/>
          </a:prstGeom>
          <a:noFill/>
        </p:spPr>
        <p:txBody>
          <a:bodyPr wrap="none" rtlCol="0">
            <a:spAutoFit/>
          </a:bodyPr>
          <a:lstStyle/>
          <a:p>
            <a:pPr algn="ctr"/>
            <a:r>
              <a:rPr lang="en-US" sz="3200" i="1" dirty="0" smtClean="0"/>
              <a:t>Three-temperature</a:t>
            </a:r>
            <a:endParaRPr lang="en-US" sz="3200" i="1" dirty="0"/>
          </a:p>
        </p:txBody>
      </p:sp>
      <p:pic>
        <p:nvPicPr>
          <p:cNvPr id="23" name="Picture 22"/>
          <p:cNvPicPr>
            <a:picLocks noChangeAspect="1"/>
          </p:cNvPicPr>
          <p:nvPr/>
        </p:nvPicPr>
        <p:blipFill>
          <a:blip r:embed="rId5"/>
          <a:stretch>
            <a:fillRect/>
          </a:stretch>
        </p:blipFill>
        <p:spPr>
          <a:xfrm>
            <a:off x="8303230" y="0"/>
            <a:ext cx="840770" cy="859455"/>
          </a:xfrm>
          <a:prstGeom prst="rect">
            <a:avLst/>
          </a:prstGeom>
        </p:spPr>
      </p:pic>
      <p:sp>
        <p:nvSpPr>
          <p:cNvPr id="25" name="Rectangle 4"/>
          <p:cNvSpPr txBox="1">
            <a:spLocks noChangeArrowheads="1"/>
          </p:cNvSpPr>
          <p:nvPr/>
        </p:nvSpPr>
        <p:spPr>
          <a:xfrm>
            <a:off x="82698" y="1109685"/>
            <a:ext cx="9061302" cy="1828800"/>
          </a:xfrm>
          <a:prstGeom prst="rect">
            <a:avLst/>
          </a:prstGeom>
          <a:noFill/>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Clr>
                <a:srgbClr val="800000"/>
              </a:buClr>
              <a:buFont typeface="Wingdings" charset="2"/>
              <a:buChar char="q"/>
            </a:pPr>
            <a:r>
              <a:rPr lang="en-US" sz="2400" dirty="0" smtClean="0">
                <a:solidFill>
                  <a:srgbClr val="000000"/>
                </a:solidFill>
                <a:cs typeface="Arial" charset="0"/>
              </a:rPr>
              <a:t> In HEDP experiments single-temperature is not sufficient:</a:t>
            </a:r>
          </a:p>
          <a:p>
            <a:pPr algn="l">
              <a:buClr>
                <a:srgbClr val="800000"/>
              </a:buClr>
            </a:pPr>
            <a:r>
              <a:rPr lang="en-US" sz="2400" dirty="0" smtClean="0">
                <a:solidFill>
                  <a:srgbClr val="000000"/>
                </a:solidFill>
                <a:cs typeface="Arial" charset="0"/>
              </a:rPr>
              <a:t>Shock heating of ions, laser heating of electrons, evaluation of       	 transport coefficients, large equilibration timescales, realistic </a:t>
            </a:r>
            <a:r>
              <a:rPr lang="en-US" sz="2400" dirty="0" err="1" smtClean="0">
                <a:solidFill>
                  <a:srgbClr val="000000"/>
                </a:solidFill>
                <a:cs typeface="Arial" charset="0"/>
              </a:rPr>
              <a:t>EoS</a:t>
            </a:r>
            <a:r>
              <a:rPr lang="en-US" sz="2400" dirty="0" smtClean="0">
                <a:solidFill>
                  <a:srgbClr val="000000"/>
                </a:solidFill>
                <a:cs typeface="Arial" charset="0"/>
              </a:rPr>
              <a:t>, …</a:t>
            </a:r>
          </a:p>
        </p:txBody>
      </p:sp>
      <p:pic>
        <p:nvPicPr>
          <p:cNvPr id="6" name="Picture 5"/>
          <p:cNvPicPr>
            <a:picLocks noChangeAspect="1"/>
          </p:cNvPicPr>
          <p:nvPr/>
        </p:nvPicPr>
        <p:blipFill rotWithShape="1">
          <a:blip r:embed="rId6"/>
          <a:srcRect b="25155"/>
          <a:stretch/>
        </p:blipFill>
        <p:spPr>
          <a:xfrm>
            <a:off x="82699" y="2465298"/>
            <a:ext cx="3892178" cy="1698130"/>
          </a:xfrm>
          <a:prstGeom prst="rect">
            <a:avLst/>
          </a:prstGeom>
        </p:spPr>
      </p:pic>
      <p:cxnSp>
        <p:nvCxnSpPr>
          <p:cNvPr id="16" name="Straight Connector 15"/>
          <p:cNvCxnSpPr/>
          <p:nvPr/>
        </p:nvCxnSpPr>
        <p:spPr>
          <a:xfrm flipV="1">
            <a:off x="209006" y="4388477"/>
            <a:ext cx="8713930" cy="16075"/>
          </a:xfrm>
          <a:prstGeom prst="line">
            <a:avLst/>
          </a:prstGeom>
          <a:ln>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4878862" y="2569153"/>
            <a:ext cx="1159292" cy="369332"/>
          </a:xfrm>
          <a:prstGeom prst="rect">
            <a:avLst/>
          </a:prstGeom>
        </p:spPr>
        <p:txBody>
          <a:bodyPr wrap="none">
            <a:spAutoFit/>
          </a:bodyPr>
          <a:lstStyle/>
          <a:p>
            <a:r>
              <a:rPr lang="en-US" dirty="0" smtClean="0">
                <a:solidFill>
                  <a:srgbClr val="000000"/>
                </a:solidFill>
                <a:cs typeface="Arial" charset="0"/>
              </a:rPr>
              <a:t>Continuity </a:t>
            </a:r>
            <a:endParaRPr lang="en-US" dirty="0"/>
          </a:p>
        </p:txBody>
      </p:sp>
      <p:sp>
        <p:nvSpPr>
          <p:cNvPr id="26" name="Rectangle 25"/>
          <p:cNvSpPr/>
          <p:nvPr/>
        </p:nvSpPr>
        <p:spPr>
          <a:xfrm>
            <a:off x="4878862" y="3143594"/>
            <a:ext cx="1307269" cy="369332"/>
          </a:xfrm>
          <a:prstGeom prst="rect">
            <a:avLst/>
          </a:prstGeom>
        </p:spPr>
        <p:txBody>
          <a:bodyPr wrap="none">
            <a:spAutoFit/>
          </a:bodyPr>
          <a:lstStyle/>
          <a:p>
            <a:r>
              <a:rPr lang="en-US" dirty="0" smtClean="0">
                <a:solidFill>
                  <a:srgbClr val="000000"/>
                </a:solidFill>
                <a:cs typeface="Arial" charset="0"/>
              </a:rPr>
              <a:t>Momentum</a:t>
            </a:r>
            <a:endParaRPr lang="en-US" dirty="0"/>
          </a:p>
        </p:txBody>
      </p:sp>
      <p:sp>
        <p:nvSpPr>
          <p:cNvPr id="29" name="Rectangle 28"/>
          <p:cNvSpPr/>
          <p:nvPr/>
        </p:nvSpPr>
        <p:spPr>
          <a:xfrm>
            <a:off x="4878862" y="3665326"/>
            <a:ext cx="827119" cy="369332"/>
          </a:xfrm>
          <a:prstGeom prst="rect">
            <a:avLst/>
          </a:prstGeom>
        </p:spPr>
        <p:txBody>
          <a:bodyPr wrap="none">
            <a:spAutoFit/>
          </a:bodyPr>
          <a:lstStyle/>
          <a:p>
            <a:r>
              <a:rPr lang="en-US" dirty="0" smtClean="0">
                <a:solidFill>
                  <a:srgbClr val="000000"/>
                </a:solidFill>
                <a:cs typeface="Arial" charset="0"/>
              </a:rPr>
              <a:t>Energy</a:t>
            </a:r>
            <a:endParaRPr lang="en-US" dirty="0"/>
          </a:p>
        </p:txBody>
      </p:sp>
      <p:sp>
        <p:nvSpPr>
          <p:cNvPr id="20" name="Right Brace 19"/>
          <p:cNvSpPr/>
          <p:nvPr/>
        </p:nvSpPr>
        <p:spPr>
          <a:xfrm>
            <a:off x="6623873" y="2569153"/>
            <a:ext cx="514476" cy="1465505"/>
          </a:xfrm>
          <a:prstGeom prst="rightBrace">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Rectangle 29"/>
          <p:cNvSpPr/>
          <p:nvPr/>
        </p:nvSpPr>
        <p:spPr>
          <a:xfrm>
            <a:off x="7234065" y="3086850"/>
            <a:ext cx="1909935" cy="369332"/>
          </a:xfrm>
          <a:prstGeom prst="rect">
            <a:avLst/>
          </a:prstGeom>
        </p:spPr>
        <p:txBody>
          <a:bodyPr wrap="none">
            <a:spAutoFit/>
          </a:bodyPr>
          <a:lstStyle/>
          <a:p>
            <a:r>
              <a:rPr lang="en-US" dirty="0" smtClean="0">
                <a:solidFill>
                  <a:srgbClr val="000000"/>
                </a:solidFill>
                <a:cs typeface="Arial" charset="0"/>
              </a:rPr>
              <a:t>Hyperbolic system</a:t>
            </a:r>
            <a:endParaRPr lang="en-US" dirty="0"/>
          </a:p>
        </p:txBody>
      </p:sp>
      <p:sp>
        <p:nvSpPr>
          <p:cNvPr id="21" name="TextBox 20"/>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spTree>
    <p:extLst>
      <p:ext uri="{BB962C8B-B14F-4D97-AF65-F5344CB8AC3E}">
        <p14:creationId xmlns:p14="http://schemas.microsoft.com/office/powerpoint/2010/main" val="347285308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pic>
        <p:nvPicPr>
          <p:cNvPr id="11" name="Picture 10"/>
          <p:cNvPicPr>
            <a:picLocks noChangeAspect="1"/>
          </p:cNvPicPr>
          <p:nvPr/>
        </p:nvPicPr>
        <p:blipFill>
          <a:blip r:embed="rId4"/>
          <a:stretch>
            <a:fillRect/>
          </a:stretch>
        </p:blipFill>
        <p:spPr>
          <a:xfrm>
            <a:off x="1080493" y="61088"/>
            <a:ext cx="537923" cy="628741"/>
          </a:xfrm>
          <a:prstGeom prst="rect">
            <a:avLst/>
          </a:prstGeom>
        </p:spPr>
      </p:pic>
      <p:pic>
        <p:nvPicPr>
          <p:cNvPr id="18" name="Picture 17"/>
          <p:cNvPicPr>
            <a:picLocks noChangeAspect="1"/>
          </p:cNvPicPr>
          <p:nvPr/>
        </p:nvPicPr>
        <p:blipFill>
          <a:blip r:embed="rId3"/>
          <a:stretch>
            <a:fillRect/>
          </a:stretch>
        </p:blipFill>
        <p:spPr>
          <a:xfrm>
            <a:off x="1" y="0"/>
            <a:ext cx="895300" cy="1068861"/>
          </a:xfrm>
          <a:prstGeom prst="rect">
            <a:avLst/>
          </a:prstGeom>
        </p:spPr>
      </p:pic>
      <p:pic>
        <p:nvPicPr>
          <p:cNvPr id="22" name="Picture 21"/>
          <p:cNvPicPr>
            <a:picLocks noChangeAspect="1"/>
          </p:cNvPicPr>
          <p:nvPr/>
        </p:nvPicPr>
        <p:blipFill>
          <a:blip r:embed="rId4"/>
          <a:stretch>
            <a:fillRect/>
          </a:stretch>
        </p:blipFill>
        <p:spPr>
          <a:xfrm>
            <a:off x="0" y="6461729"/>
            <a:ext cx="338955" cy="396181"/>
          </a:xfrm>
          <a:prstGeom prst="rect">
            <a:avLst/>
          </a:prstGeom>
        </p:spPr>
      </p:pic>
      <p:sp>
        <p:nvSpPr>
          <p:cNvPr id="19" name="TextBox 18"/>
          <p:cNvSpPr txBox="1"/>
          <p:nvPr/>
        </p:nvSpPr>
        <p:spPr>
          <a:xfrm>
            <a:off x="2852102" y="-16995"/>
            <a:ext cx="3455731" cy="584776"/>
          </a:xfrm>
          <a:prstGeom prst="rect">
            <a:avLst/>
          </a:prstGeom>
          <a:noFill/>
        </p:spPr>
        <p:txBody>
          <a:bodyPr wrap="none" rtlCol="0">
            <a:spAutoFit/>
          </a:bodyPr>
          <a:lstStyle/>
          <a:p>
            <a:pPr algn="ctr"/>
            <a:r>
              <a:rPr lang="en-US" sz="3200" i="1" dirty="0" smtClean="0"/>
              <a:t>Three-temperature</a:t>
            </a:r>
            <a:endParaRPr lang="en-US" sz="3200" i="1" dirty="0"/>
          </a:p>
        </p:txBody>
      </p:sp>
      <p:pic>
        <p:nvPicPr>
          <p:cNvPr id="23" name="Picture 22"/>
          <p:cNvPicPr>
            <a:picLocks noChangeAspect="1"/>
          </p:cNvPicPr>
          <p:nvPr/>
        </p:nvPicPr>
        <p:blipFill>
          <a:blip r:embed="rId5"/>
          <a:stretch>
            <a:fillRect/>
          </a:stretch>
        </p:blipFill>
        <p:spPr>
          <a:xfrm>
            <a:off x="8303230" y="0"/>
            <a:ext cx="840770" cy="859455"/>
          </a:xfrm>
          <a:prstGeom prst="rect">
            <a:avLst/>
          </a:prstGeom>
        </p:spPr>
      </p:pic>
      <p:sp>
        <p:nvSpPr>
          <p:cNvPr id="25" name="Rectangle 4"/>
          <p:cNvSpPr txBox="1">
            <a:spLocks noChangeArrowheads="1"/>
          </p:cNvSpPr>
          <p:nvPr/>
        </p:nvSpPr>
        <p:spPr>
          <a:xfrm>
            <a:off x="82698" y="1109685"/>
            <a:ext cx="9061302" cy="1828800"/>
          </a:xfrm>
          <a:prstGeom prst="rect">
            <a:avLst/>
          </a:prstGeom>
          <a:noFill/>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Clr>
                <a:srgbClr val="800000"/>
              </a:buClr>
              <a:buFont typeface="Wingdings" charset="2"/>
              <a:buChar char="q"/>
            </a:pPr>
            <a:r>
              <a:rPr lang="en-US" sz="2400" dirty="0" smtClean="0">
                <a:solidFill>
                  <a:srgbClr val="000000"/>
                </a:solidFill>
                <a:cs typeface="Arial" charset="0"/>
              </a:rPr>
              <a:t> In HEDP experiments single-temperature is not sufficient:</a:t>
            </a:r>
          </a:p>
          <a:p>
            <a:pPr algn="l">
              <a:buClr>
                <a:srgbClr val="800000"/>
              </a:buClr>
            </a:pPr>
            <a:r>
              <a:rPr lang="en-US" sz="2400" dirty="0" smtClean="0">
                <a:solidFill>
                  <a:srgbClr val="000000"/>
                </a:solidFill>
                <a:cs typeface="Arial" charset="0"/>
              </a:rPr>
              <a:t>Shock heating of ions, laser heating of electrons, evaluation of       	 transport coefficients, large equilibration timescales, realistic </a:t>
            </a:r>
            <a:r>
              <a:rPr lang="en-US" sz="2400" dirty="0" err="1" smtClean="0">
                <a:solidFill>
                  <a:srgbClr val="000000"/>
                </a:solidFill>
                <a:cs typeface="Arial" charset="0"/>
              </a:rPr>
              <a:t>EoS</a:t>
            </a:r>
            <a:r>
              <a:rPr lang="en-US" sz="2400" dirty="0" smtClean="0">
                <a:solidFill>
                  <a:srgbClr val="000000"/>
                </a:solidFill>
                <a:cs typeface="Arial" charset="0"/>
              </a:rPr>
              <a:t>, …</a:t>
            </a:r>
          </a:p>
        </p:txBody>
      </p:sp>
      <p:pic>
        <p:nvPicPr>
          <p:cNvPr id="6" name="Picture 5"/>
          <p:cNvPicPr>
            <a:picLocks noChangeAspect="1"/>
          </p:cNvPicPr>
          <p:nvPr/>
        </p:nvPicPr>
        <p:blipFill rotWithShape="1">
          <a:blip r:embed="rId6"/>
          <a:srcRect b="25155"/>
          <a:stretch/>
        </p:blipFill>
        <p:spPr>
          <a:xfrm>
            <a:off x="82699" y="2465298"/>
            <a:ext cx="3892178" cy="1698130"/>
          </a:xfrm>
          <a:prstGeom prst="rect">
            <a:avLst/>
          </a:prstGeom>
        </p:spPr>
      </p:pic>
      <p:pic>
        <p:nvPicPr>
          <p:cNvPr id="13" name="Picture 12"/>
          <p:cNvPicPr>
            <a:picLocks noChangeAspect="1"/>
          </p:cNvPicPr>
          <p:nvPr/>
        </p:nvPicPr>
        <p:blipFill>
          <a:blip r:embed="rId7"/>
          <a:stretch>
            <a:fillRect/>
          </a:stretch>
        </p:blipFill>
        <p:spPr>
          <a:xfrm>
            <a:off x="16089" y="4605568"/>
            <a:ext cx="8583606" cy="1740959"/>
          </a:xfrm>
          <a:prstGeom prst="rect">
            <a:avLst/>
          </a:prstGeom>
        </p:spPr>
      </p:pic>
      <p:cxnSp>
        <p:nvCxnSpPr>
          <p:cNvPr id="16" name="Straight Connector 15"/>
          <p:cNvCxnSpPr/>
          <p:nvPr/>
        </p:nvCxnSpPr>
        <p:spPr>
          <a:xfrm flipV="1">
            <a:off x="209006" y="4388477"/>
            <a:ext cx="8713930" cy="16075"/>
          </a:xfrm>
          <a:prstGeom prst="line">
            <a:avLst/>
          </a:prstGeom>
          <a:ln>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4878862" y="2569153"/>
            <a:ext cx="1159292" cy="369332"/>
          </a:xfrm>
          <a:prstGeom prst="rect">
            <a:avLst/>
          </a:prstGeom>
        </p:spPr>
        <p:txBody>
          <a:bodyPr wrap="none">
            <a:spAutoFit/>
          </a:bodyPr>
          <a:lstStyle/>
          <a:p>
            <a:r>
              <a:rPr lang="en-US" dirty="0" smtClean="0">
                <a:solidFill>
                  <a:srgbClr val="000000"/>
                </a:solidFill>
                <a:cs typeface="Arial" charset="0"/>
              </a:rPr>
              <a:t>Continuity </a:t>
            </a:r>
            <a:endParaRPr lang="en-US" dirty="0"/>
          </a:p>
        </p:txBody>
      </p:sp>
      <p:sp>
        <p:nvSpPr>
          <p:cNvPr id="26" name="Rectangle 25"/>
          <p:cNvSpPr/>
          <p:nvPr/>
        </p:nvSpPr>
        <p:spPr>
          <a:xfrm>
            <a:off x="4878862" y="3143594"/>
            <a:ext cx="1307269" cy="369332"/>
          </a:xfrm>
          <a:prstGeom prst="rect">
            <a:avLst/>
          </a:prstGeom>
        </p:spPr>
        <p:txBody>
          <a:bodyPr wrap="none">
            <a:spAutoFit/>
          </a:bodyPr>
          <a:lstStyle/>
          <a:p>
            <a:r>
              <a:rPr lang="en-US" dirty="0" smtClean="0">
                <a:solidFill>
                  <a:srgbClr val="000000"/>
                </a:solidFill>
                <a:cs typeface="Arial" charset="0"/>
              </a:rPr>
              <a:t>Momentum</a:t>
            </a:r>
            <a:endParaRPr lang="en-US" dirty="0"/>
          </a:p>
        </p:txBody>
      </p:sp>
      <p:sp>
        <p:nvSpPr>
          <p:cNvPr id="29" name="Rectangle 28"/>
          <p:cNvSpPr/>
          <p:nvPr/>
        </p:nvSpPr>
        <p:spPr>
          <a:xfrm>
            <a:off x="4878862" y="3665326"/>
            <a:ext cx="827119" cy="369332"/>
          </a:xfrm>
          <a:prstGeom prst="rect">
            <a:avLst/>
          </a:prstGeom>
        </p:spPr>
        <p:txBody>
          <a:bodyPr wrap="none">
            <a:spAutoFit/>
          </a:bodyPr>
          <a:lstStyle/>
          <a:p>
            <a:r>
              <a:rPr lang="en-US" dirty="0" smtClean="0">
                <a:solidFill>
                  <a:srgbClr val="000000"/>
                </a:solidFill>
                <a:cs typeface="Arial" charset="0"/>
              </a:rPr>
              <a:t>Energy</a:t>
            </a:r>
            <a:endParaRPr lang="en-US" dirty="0"/>
          </a:p>
        </p:txBody>
      </p:sp>
      <p:sp>
        <p:nvSpPr>
          <p:cNvPr id="20" name="Right Brace 19"/>
          <p:cNvSpPr/>
          <p:nvPr/>
        </p:nvSpPr>
        <p:spPr>
          <a:xfrm>
            <a:off x="6623873" y="2569153"/>
            <a:ext cx="514476" cy="1465505"/>
          </a:xfrm>
          <a:prstGeom prst="rightBrace">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Rectangle 29"/>
          <p:cNvSpPr/>
          <p:nvPr/>
        </p:nvSpPr>
        <p:spPr>
          <a:xfrm>
            <a:off x="7234065" y="3086850"/>
            <a:ext cx="1909935" cy="369332"/>
          </a:xfrm>
          <a:prstGeom prst="rect">
            <a:avLst/>
          </a:prstGeom>
        </p:spPr>
        <p:txBody>
          <a:bodyPr wrap="none">
            <a:spAutoFit/>
          </a:bodyPr>
          <a:lstStyle/>
          <a:p>
            <a:r>
              <a:rPr lang="en-US" dirty="0" smtClean="0">
                <a:solidFill>
                  <a:srgbClr val="000000"/>
                </a:solidFill>
                <a:cs typeface="Arial" charset="0"/>
              </a:rPr>
              <a:t>Hyperbolic system</a:t>
            </a:r>
            <a:endParaRPr lang="en-US" dirty="0"/>
          </a:p>
        </p:txBody>
      </p:sp>
      <p:sp>
        <p:nvSpPr>
          <p:cNvPr id="27" name="TextBox 26"/>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spTree>
    <p:extLst>
      <p:ext uri="{BB962C8B-B14F-4D97-AF65-F5344CB8AC3E}">
        <p14:creationId xmlns:p14="http://schemas.microsoft.com/office/powerpoint/2010/main" val="249278711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pic>
        <p:nvPicPr>
          <p:cNvPr id="11" name="Picture 10"/>
          <p:cNvPicPr>
            <a:picLocks noChangeAspect="1"/>
          </p:cNvPicPr>
          <p:nvPr/>
        </p:nvPicPr>
        <p:blipFill>
          <a:blip r:embed="rId4"/>
          <a:stretch>
            <a:fillRect/>
          </a:stretch>
        </p:blipFill>
        <p:spPr>
          <a:xfrm>
            <a:off x="1080493" y="61088"/>
            <a:ext cx="537923" cy="628741"/>
          </a:xfrm>
          <a:prstGeom prst="rect">
            <a:avLst/>
          </a:prstGeom>
        </p:spPr>
      </p:pic>
      <p:pic>
        <p:nvPicPr>
          <p:cNvPr id="18" name="Picture 17"/>
          <p:cNvPicPr>
            <a:picLocks noChangeAspect="1"/>
          </p:cNvPicPr>
          <p:nvPr/>
        </p:nvPicPr>
        <p:blipFill>
          <a:blip r:embed="rId3"/>
          <a:stretch>
            <a:fillRect/>
          </a:stretch>
        </p:blipFill>
        <p:spPr>
          <a:xfrm>
            <a:off x="1" y="0"/>
            <a:ext cx="895300" cy="1068861"/>
          </a:xfrm>
          <a:prstGeom prst="rect">
            <a:avLst/>
          </a:prstGeom>
        </p:spPr>
      </p:pic>
      <p:pic>
        <p:nvPicPr>
          <p:cNvPr id="22" name="Picture 21"/>
          <p:cNvPicPr>
            <a:picLocks noChangeAspect="1"/>
          </p:cNvPicPr>
          <p:nvPr/>
        </p:nvPicPr>
        <p:blipFill>
          <a:blip r:embed="rId4"/>
          <a:stretch>
            <a:fillRect/>
          </a:stretch>
        </p:blipFill>
        <p:spPr>
          <a:xfrm>
            <a:off x="0" y="6461729"/>
            <a:ext cx="338955" cy="396181"/>
          </a:xfrm>
          <a:prstGeom prst="rect">
            <a:avLst/>
          </a:prstGeom>
        </p:spPr>
      </p:pic>
      <p:sp>
        <p:nvSpPr>
          <p:cNvPr id="19" name="TextBox 18"/>
          <p:cNvSpPr txBox="1"/>
          <p:nvPr/>
        </p:nvSpPr>
        <p:spPr>
          <a:xfrm>
            <a:off x="2852102" y="-16995"/>
            <a:ext cx="3455731" cy="584776"/>
          </a:xfrm>
          <a:prstGeom prst="rect">
            <a:avLst/>
          </a:prstGeom>
          <a:noFill/>
        </p:spPr>
        <p:txBody>
          <a:bodyPr wrap="none" rtlCol="0">
            <a:spAutoFit/>
          </a:bodyPr>
          <a:lstStyle/>
          <a:p>
            <a:pPr algn="ctr"/>
            <a:r>
              <a:rPr lang="en-US" sz="3200" i="1" dirty="0" smtClean="0"/>
              <a:t>Three-temperature</a:t>
            </a:r>
            <a:endParaRPr lang="en-US" sz="3200" i="1" dirty="0"/>
          </a:p>
        </p:txBody>
      </p:sp>
      <p:pic>
        <p:nvPicPr>
          <p:cNvPr id="23" name="Picture 22"/>
          <p:cNvPicPr>
            <a:picLocks noChangeAspect="1"/>
          </p:cNvPicPr>
          <p:nvPr/>
        </p:nvPicPr>
        <p:blipFill>
          <a:blip r:embed="rId5"/>
          <a:stretch>
            <a:fillRect/>
          </a:stretch>
        </p:blipFill>
        <p:spPr>
          <a:xfrm>
            <a:off x="8303230" y="0"/>
            <a:ext cx="840770" cy="859455"/>
          </a:xfrm>
          <a:prstGeom prst="rect">
            <a:avLst/>
          </a:prstGeom>
        </p:spPr>
      </p:pic>
      <p:sp>
        <p:nvSpPr>
          <p:cNvPr id="25" name="Rectangle 4"/>
          <p:cNvSpPr txBox="1">
            <a:spLocks noChangeArrowheads="1"/>
          </p:cNvSpPr>
          <p:nvPr/>
        </p:nvSpPr>
        <p:spPr>
          <a:xfrm>
            <a:off x="82698" y="1109685"/>
            <a:ext cx="9061302" cy="1828800"/>
          </a:xfrm>
          <a:prstGeom prst="rect">
            <a:avLst/>
          </a:prstGeom>
          <a:noFill/>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Clr>
                <a:srgbClr val="800000"/>
              </a:buClr>
              <a:buFont typeface="Wingdings" charset="2"/>
              <a:buChar char="q"/>
            </a:pPr>
            <a:r>
              <a:rPr lang="en-US" sz="2400" dirty="0" smtClean="0">
                <a:solidFill>
                  <a:srgbClr val="000000"/>
                </a:solidFill>
                <a:cs typeface="Arial" charset="0"/>
              </a:rPr>
              <a:t> In HEDP experiments single-temperature is not sufficient:</a:t>
            </a:r>
          </a:p>
          <a:p>
            <a:pPr algn="l">
              <a:buClr>
                <a:srgbClr val="800000"/>
              </a:buClr>
            </a:pPr>
            <a:r>
              <a:rPr lang="en-US" sz="2400" dirty="0" smtClean="0">
                <a:solidFill>
                  <a:srgbClr val="000000"/>
                </a:solidFill>
                <a:cs typeface="Arial" charset="0"/>
              </a:rPr>
              <a:t>Shock heating of ions, laser heating of electrons, evaluation of       	 transport coefficients, large equilibration timescales, realistic </a:t>
            </a:r>
            <a:r>
              <a:rPr lang="en-US" sz="2400" dirty="0" err="1" smtClean="0">
                <a:solidFill>
                  <a:srgbClr val="000000"/>
                </a:solidFill>
                <a:cs typeface="Arial" charset="0"/>
              </a:rPr>
              <a:t>EoS</a:t>
            </a:r>
            <a:r>
              <a:rPr lang="en-US" sz="2400" dirty="0" smtClean="0">
                <a:solidFill>
                  <a:srgbClr val="000000"/>
                </a:solidFill>
                <a:cs typeface="Arial" charset="0"/>
              </a:rPr>
              <a:t>, …</a:t>
            </a:r>
          </a:p>
        </p:txBody>
      </p:sp>
      <p:pic>
        <p:nvPicPr>
          <p:cNvPr id="6" name="Picture 5"/>
          <p:cNvPicPr>
            <a:picLocks noChangeAspect="1"/>
          </p:cNvPicPr>
          <p:nvPr/>
        </p:nvPicPr>
        <p:blipFill rotWithShape="1">
          <a:blip r:embed="rId6"/>
          <a:srcRect b="25155"/>
          <a:stretch/>
        </p:blipFill>
        <p:spPr>
          <a:xfrm>
            <a:off x="82699" y="2465298"/>
            <a:ext cx="3892178" cy="1698130"/>
          </a:xfrm>
          <a:prstGeom prst="rect">
            <a:avLst/>
          </a:prstGeom>
        </p:spPr>
      </p:pic>
      <p:pic>
        <p:nvPicPr>
          <p:cNvPr id="13" name="Picture 12"/>
          <p:cNvPicPr>
            <a:picLocks noChangeAspect="1"/>
          </p:cNvPicPr>
          <p:nvPr/>
        </p:nvPicPr>
        <p:blipFill>
          <a:blip r:embed="rId7"/>
          <a:stretch>
            <a:fillRect/>
          </a:stretch>
        </p:blipFill>
        <p:spPr>
          <a:xfrm>
            <a:off x="16089" y="4605568"/>
            <a:ext cx="8583606" cy="1740959"/>
          </a:xfrm>
          <a:prstGeom prst="rect">
            <a:avLst/>
          </a:prstGeom>
        </p:spPr>
      </p:pic>
      <p:cxnSp>
        <p:nvCxnSpPr>
          <p:cNvPr id="16" name="Straight Connector 15"/>
          <p:cNvCxnSpPr/>
          <p:nvPr/>
        </p:nvCxnSpPr>
        <p:spPr>
          <a:xfrm flipV="1">
            <a:off x="209006" y="4388477"/>
            <a:ext cx="8713930" cy="16075"/>
          </a:xfrm>
          <a:prstGeom prst="line">
            <a:avLst/>
          </a:prstGeom>
          <a:ln>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4878862" y="2569153"/>
            <a:ext cx="1159292" cy="369332"/>
          </a:xfrm>
          <a:prstGeom prst="rect">
            <a:avLst/>
          </a:prstGeom>
        </p:spPr>
        <p:txBody>
          <a:bodyPr wrap="none">
            <a:spAutoFit/>
          </a:bodyPr>
          <a:lstStyle/>
          <a:p>
            <a:r>
              <a:rPr lang="en-US" dirty="0" smtClean="0">
                <a:solidFill>
                  <a:srgbClr val="000000"/>
                </a:solidFill>
                <a:cs typeface="Arial" charset="0"/>
              </a:rPr>
              <a:t>Continuity </a:t>
            </a:r>
            <a:endParaRPr lang="en-US" dirty="0"/>
          </a:p>
        </p:txBody>
      </p:sp>
      <p:sp>
        <p:nvSpPr>
          <p:cNvPr id="26" name="Rectangle 25"/>
          <p:cNvSpPr/>
          <p:nvPr/>
        </p:nvSpPr>
        <p:spPr>
          <a:xfrm>
            <a:off x="4878862" y="3143594"/>
            <a:ext cx="1307269" cy="369332"/>
          </a:xfrm>
          <a:prstGeom prst="rect">
            <a:avLst/>
          </a:prstGeom>
        </p:spPr>
        <p:txBody>
          <a:bodyPr wrap="none">
            <a:spAutoFit/>
          </a:bodyPr>
          <a:lstStyle/>
          <a:p>
            <a:r>
              <a:rPr lang="en-US" dirty="0" smtClean="0">
                <a:solidFill>
                  <a:srgbClr val="000000"/>
                </a:solidFill>
                <a:cs typeface="Arial" charset="0"/>
              </a:rPr>
              <a:t>Momentum</a:t>
            </a:r>
            <a:endParaRPr lang="en-US" dirty="0"/>
          </a:p>
        </p:txBody>
      </p:sp>
      <p:sp>
        <p:nvSpPr>
          <p:cNvPr id="29" name="Rectangle 28"/>
          <p:cNvSpPr/>
          <p:nvPr/>
        </p:nvSpPr>
        <p:spPr>
          <a:xfrm>
            <a:off x="4878862" y="3665326"/>
            <a:ext cx="827119" cy="369332"/>
          </a:xfrm>
          <a:prstGeom prst="rect">
            <a:avLst/>
          </a:prstGeom>
        </p:spPr>
        <p:txBody>
          <a:bodyPr wrap="none">
            <a:spAutoFit/>
          </a:bodyPr>
          <a:lstStyle/>
          <a:p>
            <a:r>
              <a:rPr lang="en-US" dirty="0" smtClean="0">
                <a:solidFill>
                  <a:srgbClr val="000000"/>
                </a:solidFill>
                <a:cs typeface="Arial" charset="0"/>
              </a:rPr>
              <a:t>Energy</a:t>
            </a:r>
            <a:endParaRPr lang="en-US" dirty="0"/>
          </a:p>
        </p:txBody>
      </p:sp>
      <p:sp>
        <p:nvSpPr>
          <p:cNvPr id="20" name="Right Brace 19"/>
          <p:cNvSpPr/>
          <p:nvPr/>
        </p:nvSpPr>
        <p:spPr>
          <a:xfrm>
            <a:off x="6623873" y="2569153"/>
            <a:ext cx="514476" cy="1465505"/>
          </a:xfrm>
          <a:prstGeom prst="rightBrace">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Rectangle 29"/>
          <p:cNvSpPr/>
          <p:nvPr/>
        </p:nvSpPr>
        <p:spPr>
          <a:xfrm>
            <a:off x="7234065" y="3086850"/>
            <a:ext cx="1909935" cy="369332"/>
          </a:xfrm>
          <a:prstGeom prst="rect">
            <a:avLst/>
          </a:prstGeom>
        </p:spPr>
        <p:txBody>
          <a:bodyPr wrap="none">
            <a:spAutoFit/>
          </a:bodyPr>
          <a:lstStyle/>
          <a:p>
            <a:r>
              <a:rPr lang="en-US" dirty="0" smtClean="0">
                <a:solidFill>
                  <a:srgbClr val="000000"/>
                </a:solidFill>
                <a:cs typeface="Arial" charset="0"/>
              </a:rPr>
              <a:t>Hyperbolic system</a:t>
            </a:r>
            <a:endParaRPr lang="en-US" dirty="0"/>
          </a:p>
        </p:txBody>
      </p:sp>
      <p:sp>
        <p:nvSpPr>
          <p:cNvPr id="2" name="Oval 1"/>
          <p:cNvSpPr/>
          <p:nvPr/>
        </p:nvSpPr>
        <p:spPr>
          <a:xfrm>
            <a:off x="5549001" y="5288677"/>
            <a:ext cx="978409" cy="498326"/>
          </a:xfrm>
          <a:prstGeom prst="ellipse">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spTree>
    <p:extLst>
      <p:ext uri="{BB962C8B-B14F-4D97-AF65-F5344CB8AC3E}">
        <p14:creationId xmlns:p14="http://schemas.microsoft.com/office/powerpoint/2010/main" val="295374046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pic>
        <p:nvPicPr>
          <p:cNvPr id="11" name="Picture 10"/>
          <p:cNvPicPr>
            <a:picLocks noChangeAspect="1"/>
          </p:cNvPicPr>
          <p:nvPr/>
        </p:nvPicPr>
        <p:blipFill>
          <a:blip r:embed="rId4"/>
          <a:stretch>
            <a:fillRect/>
          </a:stretch>
        </p:blipFill>
        <p:spPr>
          <a:xfrm>
            <a:off x="1080493" y="61088"/>
            <a:ext cx="537923" cy="628741"/>
          </a:xfrm>
          <a:prstGeom prst="rect">
            <a:avLst/>
          </a:prstGeom>
        </p:spPr>
      </p:pic>
      <p:pic>
        <p:nvPicPr>
          <p:cNvPr id="18" name="Picture 17"/>
          <p:cNvPicPr>
            <a:picLocks noChangeAspect="1"/>
          </p:cNvPicPr>
          <p:nvPr/>
        </p:nvPicPr>
        <p:blipFill>
          <a:blip r:embed="rId3"/>
          <a:stretch>
            <a:fillRect/>
          </a:stretch>
        </p:blipFill>
        <p:spPr>
          <a:xfrm>
            <a:off x="1" y="0"/>
            <a:ext cx="895300" cy="1068861"/>
          </a:xfrm>
          <a:prstGeom prst="rect">
            <a:avLst/>
          </a:prstGeom>
        </p:spPr>
      </p:pic>
      <p:pic>
        <p:nvPicPr>
          <p:cNvPr id="22" name="Picture 21"/>
          <p:cNvPicPr>
            <a:picLocks noChangeAspect="1"/>
          </p:cNvPicPr>
          <p:nvPr/>
        </p:nvPicPr>
        <p:blipFill>
          <a:blip r:embed="rId4"/>
          <a:stretch>
            <a:fillRect/>
          </a:stretch>
        </p:blipFill>
        <p:spPr>
          <a:xfrm>
            <a:off x="0" y="6461729"/>
            <a:ext cx="338955" cy="396181"/>
          </a:xfrm>
          <a:prstGeom prst="rect">
            <a:avLst/>
          </a:prstGeom>
        </p:spPr>
      </p:pic>
      <p:sp>
        <p:nvSpPr>
          <p:cNvPr id="19" name="TextBox 18"/>
          <p:cNvSpPr txBox="1"/>
          <p:nvPr/>
        </p:nvSpPr>
        <p:spPr>
          <a:xfrm>
            <a:off x="2852102" y="-16995"/>
            <a:ext cx="3455731" cy="584776"/>
          </a:xfrm>
          <a:prstGeom prst="rect">
            <a:avLst/>
          </a:prstGeom>
          <a:noFill/>
        </p:spPr>
        <p:txBody>
          <a:bodyPr wrap="none" rtlCol="0">
            <a:spAutoFit/>
          </a:bodyPr>
          <a:lstStyle/>
          <a:p>
            <a:pPr algn="ctr"/>
            <a:r>
              <a:rPr lang="en-US" sz="3200" i="1" dirty="0" smtClean="0"/>
              <a:t>Three-temperature</a:t>
            </a:r>
            <a:endParaRPr lang="en-US" sz="3200" i="1" dirty="0"/>
          </a:p>
        </p:txBody>
      </p:sp>
      <p:pic>
        <p:nvPicPr>
          <p:cNvPr id="23" name="Picture 22"/>
          <p:cNvPicPr>
            <a:picLocks noChangeAspect="1"/>
          </p:cNvPicPr>
          <p:nvPr/>
        </p:nvPicPr>
        <p:blipFill>
          <a:blip r:embed="rId5"/>
          <a:stretch>
            <a:fillRect/>
          </a:stretch>
        </p:blipFill>
        <p:spPr>
          <a:xfrm>
            <a:off x="8303230" y="0"/>
            <a:ext cx="840770" cy="859455"/>
          </a:xfrm>
          <a:prstGeom prst="rect">
            <a:avLst/>
          </a:prstGeom>
        </p:spPr>
      </p:pic>
      <p:sp>
        <p:nvSpPr>
          <p:cNvPr id="25" name="Rectangle 4"/>
          <p:cNvSpPr txBox="1">
            <a:spLocks noChangeArrowheads="1"/>
          </p:cNvSpPr>
          <p:nvPr/>
        </p:nvSpPr>
        <p:spPr>
          <a:xfrm>
            <a:off x="82698" y="1109685"/>
            <a:ext cx="9061302" cy="1828800"/>
          </a:xfrm>
          <a:prstGeom prst="rect">
            <a:avLst/>
          </a:prstGeom>
          <a:noFill/>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Clr>
                <a:srgbClr val="800000"/>
              </a:buClr>
              <a:buFont typeface="Wingdings" charset="2"/>
              <a:buChar char="q"/>
            </a:pPr>
            <a:r>
              <a:rPr lang="en-US" sz="2400" dirty="0" smtClean="0">
                <a:solidFill>
                  <a:srgbClr val="000000"/>
                </a:solidFill>
                <a:cs typeface="Arial" charset="0"/>
              </a:rPr>
              <a:t> In HEDP experiments single-temperature is not sufficient:</a:t>
            </a:r>
          </a:p>
          <a:p>
            <a:pPr algn="l">
              <a:buClr>
                <a:srgbClr val="800000"/>
              </a:buClr>
            </a:pPr>
            <a:r>
              <a:rPr lang="en-US" sz="2400" dirty="0" smtClean="0">
                <a:solidFill>
                  <a:srgbClr val="000000"/>
                </a:solidFill>
                <a:cs typeface="Arial" charset="0"/>
              </a:rPr>
              <a:t>Shock heating of ions, laser heating of electrons, evaluation of       	 transport coefficients, large equilibration timescales, realistic </a:t>
            </a:r>
            <a:r>
              <a:rPr lang="en-US" sz="2400" dirty="0" err="1" smtClean="0">
                <a:solidFill>
                  <a:srgbClr val="000000"/>
                </a:solidFill>
                <a:cs typeface="Arial" charset="0"/>
              </a:rPr>
              <a:t>EoS</a:t>
            </a:r>
            <a:r>
              <a:rPr lang="en-US" sz="2400" dirty="0" smtClean="0">
                <a:solidFill>
                  <a:srgbClr val="000000"/>
                </a:solidFill>
                <a:cs typeface="Arial" charset="0"/>
              </a:rPr>
              <a:t>, …</a:t>
            </a:r>
          </a:p>
        </p:txBody>
      </p:sp>
      <p:pic>
        <p:nvPicPr>
          <p:cNvPr id="6" name="Picture 5"/>
          <p:cNvPicPr>
            <a:picLocks noChangeAspect="1"/>
          </p:cNvPicPr>
          <p:nvPr/>
        </p:nvPicPr>
        <p:blipFill rotWithShape="1">
          <a:blip r:embed="rId6"/>
          <a:srcRect b="25155"/>
          <a:stretch/>
        </p:blipFill>
        <p:spPr>
          <a:xfrm>
            <a:off x="82699" y="2465298"/>
            <a:ext cx="3892178" cy="1698130"/>
          </a:xfrm>
          <a:prstGeom prst="rect">
            <a:avLst/>
          </a:prstGeom>
        </p:spPr>
      </p:pic>
      <p:pic>
        <p:nvPicPr>
          <p:cNvPr id="13" name="Picture 12"/>
          <p:cNvPicPr>
            <a:picLocks noChangeAspect="1"/>
          </p:cNvPicPr>
          <p:nvPr/>
        </p:nvPicPr>
        <p:blipFill>
          <a:blip r:embed="rId7"/>
          <a:stretch>
            <a:fillRect/>
          </a:stretch>
        </p:blipFill>
        <p:spPr>
          <a:xfrm>
            <a:off x="16089" y="4605568"/>
            <a:ext cx="8583606" cy="1740959"/>
          </a:xfrm>
          <a:prstGeom prst="rect">
            <a:avLst/>
          </a:prstGeom>
        </p:spPr>
      </p:pic>
      <p:cxnSp>
        <p:nvCxnSpPr>
          <p:cNvPr id="16" name="Straight Connector 15"/>
          <p:cNvCxnSpPr/>
          <p:nvPr/>
        </p:nvCxnSpPr>
        <p:spPr>
          <a:xfrm flipV="1">
            <a:off x="209006" y="4388477"/>
            <a:ext cx="8713930" cy="16075"/>
          </a:xfrm>
          <a:prstGeom prst="line">
            <a:avLst/>
          </a:prstGeom>
          <a:ln>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4878862" y="2569153"/>
            <a:ext cx="1159292" cy="369332"/>
          </a:xfrm>
          <a:prstGeom prst="rect">
            <a:avLst/>
          </a:prstGeom>
        </p:spPr>
        <p:txBody>
          <a:bodyPr wrap="none">
            <a:spAutoFit/>
          </a:bodyPr>
          <a:lstStyle/>
          <a:p>
            <a:r>
              <a:rPr lang="en-US" dirty="0" smtClean="0">
                <a:solidFill>
                  <a:srgbClr val="000000"/>
                </a:solidFill>
                <a:cs typeface="Arial" charset="0"/>
              </a:rPr>
              <a:t>Continuity </a:t>
            </a:r>
            <a:endParaRPr lang="en-US" dirty="0"/>
          </a:p>
        </p:txBody>
      </p:sp>
      <p:sp>
        <p:nvSpPr>
          <p:cNvPr id="26" name="Rectangle 25"/>
          <p:cNvSpPr/>
          <p:nvPr/>
        </p:nvSpPr>
        <p:spPr>
          <a:xfrm>
            <a:off x="4878862" y="3143594"/>
            <a:ext cx="1307269" cy="369332"/>
          </a:xfrm>
          <a:prstGeom prst="rect">
            <a:avLst/>
          </a:prstGeom>
        </p:spPr>
        <p:txBody>
          <a:bodyPr wrap="none">
            <a:spAutoFit/>
          </a:bodyPr>
          <a:lstStyle/>
          <a:p>
            <a:r>
              <a:rPr lang="en-US" dirty="0" smtClean="0">
                <a:solidFill>
                  <a:srgbClr val="000000"/>
                </a:solidFill>
                <a:cs typeface="Arial" charset="0"/>
              </a:rPr>
              <a:t>Momentum</a:t>
            </a:r>
            <a:endParaRPr lang="en-US" dirty="0"/>
          </a:p>
        </p:txBody>
      </p:sp>
      <p:sp>
        <p:nvSpPr>
          <p:cNvPr id="29" name="Rectangle 28"/>
          <p:cNvSpPr/>
          <p:nvPr/>
        </p:nvSpPr>
        <p:spPr>
          <a:xfrm>
            <a:off x="4878862" y="3665326"/>
            <a:ext cx="827119" cy="369332"/>
          </a:xfrm>
          <a:prstGeom prst="rect">
            <a:avLst/>
          </a:prstGeom>
        </p:spPr>
        <p:txBody>
          <a:bodyPr wrap="none">
            <a:spAutoFit/>
          </a:bodyPr>
          <a:lstStyle/>
          <a:p>
            <a:r>
              <a:rPr lang="en-US" dirty="0" smtClean="0">
                <a:solidFill>
                  <a:srgbClr val="000000"/>
                </a:solidFill>
                <a:cs typeface="Arial" charset="0"/>
              </a:rPr>
              <a:t>Energy</a:t>
            </a:r>
            <a:endParaRPr lang="en-US" dirty="0"/>
          </a:p>
        </p:txBody>
      </p:sp>
      <p:sp>
        <p:nvSpPr>
          <p:cNvPr id="20" name="Right Brace 19"/>
          <p:cNvSpPr/>
          <p:nvPr/>
        </p:nvSpPr>
        <p:spPr>
          <a:xfrm>
            <a:off x="6623873" y="2569153"/>
            <a:ext cx="514476" cy="1465505"/>
          </a:xfrm>
          <a:prstGeom prst="rightBrace">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Rectangle 29"/>
          <p:cNvSpPr/>
          <p:nvPr/>
        </p:nvSpPr>
        <p:spPr>
          <a:xfrm>
            <a:off x="7234065" y="3086850"/>
            <a:ext cx="1909935" cy="369332"/>
          </a:xfrm>
          <a:prstGeom prst="rect">
            <a:avLst/>
          </a:prstGeom>
        </p:spPr>
        <p:txBody>
          <a:bodyPr wrap="none">
            <a:spAutoFit/>
          </a:bodyPr>
          <a:lstStyle/>
          <a:p>
            <a:r>
              <a:rPr lang="en-US" dirty="0" smtClean="0">
                <a:solidFill>
                  <a:srgbClr val="000000"/>
                </a:solidFill>
                <a:cs typeface="Arial" charset="0"/>
              </a:rPr>
              <a:t>Hyperbolic system</a:t>
            </a:r>
            <a:endParaRPr lang="en-US" dirty="0"/>
          </a:p>
        </p:txBody>
      </p:sp>
      <p:sp>
        <p:nvSpPr>
          <p:cNvPr id="27" name="Oval 26"/>
          <p:cNvSpPr/>
          <p:nvPr/>
        </p:nvSpPr>
        <p:spPr>
          <a:xfrm>
            <a:off x="4602746" y="4621643"/>
            <a:ext cx="2053281" cy="667034"/>
          </a:xfrm>
          <a:prstGeom prst="ellipse">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3491887" y="5208302"/>
            <a:ext cx="2053281" cy="667034"/>
          </a:xfrm>
          <a:prstGeom prst="ellipse">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spTree>
    <p:extLst>
      <p:ext uri="{BB962C8B-B14F-4D97-AF65-F5344CB8AC3E}">
        <p14:creationId xmlns:p14="http://schemas.microsoft.com/office/powerpoint/2010/main" val="399094862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pic>
        <p:nvPicPr>
          <p:cNvPr id="11" name="Picture 10"/>
          <p:cNvPicPr>
            <a:picLocks noChangeAspect="1"/>
          </p:cNvPicPr>
          <p:nvPr/>
        </p:nvPicPr>
        <p:blipFill>
          <a:blip r:embed="rId4"/>
          <a:stretch>
            <a:fillRect/>
          </a:stretch>
        </p:blipFill>
        <p:spPr>
          <a:xfrm>
            <a:off x="1080493" y="61088"/>
            <a:ext cx="537923" cy="628741"/>
          </a:xfrm>
          <a:prstGeom prst="rect">
            <a:avLst/>
          </a:prstGeom>
        </p:spPr>
      </p:pic>
      <p:pic>
        <p:nvPicPr>
          <p:cNvPr id="18" name="Picture 17"/>
          <p:cNvPicPr>
            <a:picLocks noChangeAspect="1"/>
          </p:cNvPicPr>
          <p:nvPr/>
        </p:nvPicPr>
        <p:blipFill>
          <a:blip r:embed="rId3"/>
          <a:stretch>
            <a:fillRect/>
          </a:stretch>
        </p:blipFill>
        <p:spPr>
          <a:xfrm>
            <a:off x="1" y="0"/>
            <a:ext cx="895300" cy="1068861"/>
          </a:xfrm>
          <a:prstGeom prst="rect">
            <a:avLst/>
          </a:prstGeom>
        </p:spPr>
      </p:pic>
      <p:pic>
        <p:nvPicPr>
          <p:cNvPr id="22" name="Picture 21"/>
          <p:cNvPicPr>
            <a:picLocks noChangeAspect="1"/>
          </p:cNvPicPr>
          <p:nvPr/>
        </p:nvPicPr>
        <p:blipFill>
          <a:blip r:embed="rId4"/>
          <a:stretch>
            <a:fillRect/>
          </a:stretch>
        </p:blipFill>
        <p:spPr>
          <a:xfrm>
            <a:off x="0" y="6461729"/>
            <a:ext cx="338955" cy="396181"/>
          </a:xfrm>
          <a:prstGeom prst="rect">
            <a:avLst/>
          </a:prstGeom>
        </p:spPr>
      </p:pic>
      <p:sp>
        <p:nvSpPr>
          <p:cNvPr id="19" name="TextBox 18"/>
          <p:cNvSpPr txBox="1"/>
          <p:nvPr/>
        </p:nvSpPr>
        <p:spPr>
          <a:xfrm>
            <a:off x="2852102" y="-16995"/>
            <a:ext cx="3455731" cy="584776"/>
          </a:xfrm>
          <a:prstGeom prst="rect">
            <a:avLst/>
          </a:prstGeom>
          <a:noFill/>
        </p:spPr>
        <p:txBody>
          <a:bodyPr wrap="none" rtlCol="0">
            <a:spAutoFit/>
          </a:bodyPr>
          <a:lstStyle/>
          <a:p>
            <a:pPr algn="ctr"/>
            <a:r>
              <a:rPr lang="en-US" sz="3200" i="1" dirty="0" smtClean="0"/>
              <a:t>Three-temperature</a:t>
            </a:r>
            <a:endParaRPr lang="en-US" sz="3200" i="1" dirty="0"/>
          </a:p>
        </p:txBody>
      </p:sp>
      <p:pic>
        <p:nvPicPr>
          <p:cNvPr id="23" name="Picture 22"/>
          <p:cNvPicPr>
            <a:picLocks noChangeAspect="1"/>
          </p:cNvPicPr>
          <p:nvPr/>
        </p:nvPicPr>
        <p:blipFill>
          <a:blip r:embed="rId5"/>
          <a:stretch>
            <a:fillRect/>
          </a:stretch>
        </p:blipFill>
        <p:spPr>
          <a:xfrm>
            <a:off x="8303230" y="0"/>
            <a:ext cx="840770" cy="859455"/>
          </a:xfrm>
          <a:prstGeom prst="rect">
            <a:avLst/>
          </a:prstGeom>
        </p:spPr>
      </p:pic>
      <p:sp>
        <p:nvSpPr>
          <p:cNvPr id="25" name="Rectangle 4"/>
          <p:cNvSpPr txBox="1">
            <a:spLocks noChangeArrowheads="1"/>
          </p:cNvSpPr>
          <p:nvPr/>
        </p:nvSpPr>
        <p:spPr>
          <a:xfrm>
            <a:off x="82698" y="1109685"/>
            <a:ext cx="9061302" cy="1828800"/>
          </a:xfrm>
          <a:prstGeom prst="rect">
            <a:avLst/>
          </a:prstGeom>
          <a:noFill/>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Clr>
                <a:srgbClr val="800000"/>
              </a:buClr>
              <a:buFont typeface="Wingdings" charset="2"/>
              <a:buChar char="q"/>
            </a:pPr>
            <a:r>
              <a:rPr lang="en-US" sz="2400" dirty="0" smtClean="0">
                <a:solidFill>
                  <a:srgbClr val="000000"/>
                </a:solidFill>
                <a:cs typeface="Arial" charset="0"/>
              </a:rPr>
              <a:t> In HEDP experiments single-temperature is not sufficient:</a:t>
            </a:r>
          </a:p>
          <a:p>
            <a:pPr algn="l">
              <a:buClr>
                <a:srgbClr val="800000"/>
              </a:buClr>
            </a:pPr>
            <a:r>
              <a:rPr lang="en-US" sz="2400" dirty="0" smtClean="0">
                <a:solidFill>
                  <a:srgbClr val="000000"/>
                </a:solidFill>
                <a:cs typeface="Arial" charset="0"/>
              </a:rPr>
              <a:t>Shock heating of ions, laser heating of electrons, evaluation of       	 transport coefficients, large equilibration timescales, realistic </a:t>
            </a:r>
            <a:r>
              <a:rPr lang="en-US" sz="2400" dirty="0" err="1" smtClean="0">
                <a:solidFill>
                  <a:srgbClr val="000000"/>
                </a:solidFill>
                <a:cs typeface="Arial" charset="0"/>
              </a:rPr>
              <a:t>EoS</a:t>
            </a:r>
            <a:r>
              <a:rPr lang="en-US" sz="2400" dirty="0" smtClean="0">
                <a:solidFill>
                  <a:srgbClr val="000000"/>
                </a:solidFill>
                <a:cs typeface="Arial" charset="0"/>
              </a:rPr>
              <a:t>, …</a:t>
            </a:r>
          </a:p>
        </p:txBody>
      </p:sp>
      <p:pic>
        <p:nvPicPr>
          <p:cNvPr id="6" name="Picture 5"/>
          <p:cNvPicPr>
            <a:picLocks noChangeAspect="1"/>
          </p:cNvPicPr>
          <p:nvPr/>
        </p:nvPicPr>
        <p:blipFill rotWithShape="1">
          <a:blip r:embed="rId6"/>
          <a:srcRect b="25155"/>
          <a:stretch/>
        </p:blipFill>
        <p:spPr>
          <a:xfrm>
            <a:off x="82699" y="2465298"/>
            <a:ext cx="3892178" cy="1698130"/>
          </a:xfrm>
          <a:prstGeom prst="rect">
            <a:avLst/>
          </a:prstGeom>
        </p:spPr>
      </p:pic>
      <p:pic>
        <p:nvPicPr>
          <p:cNvPr id="13" name="Picture 12"/>
          <p:cNvPicPr>
            <a:picLocks noChangeAspect="1"/>
          </p:cNvPicPr>
          <p:nvPr/>
        </p:nvPicPr>
        <p:blipFill>
          <a:blip r:embed="rId7"/>
          <a:stretch>
            <a:fillRect/>
          </a:stretch>
        </p:blipFill>
        <p:spPr>
          <a:xfrm>
            <a:off x="16089" y="4605568"/>
            <a:ext cx="8583606" cy="1740959"/>
          </a:xfrm>
          <a:prstGeom prst="rect">
            <a:avLst/>
          </a:prstGeom>
        </p:spPr>
      </p:pic>
      <p:cxnSp>
        <p:nvCxnSpPr>
          <p:cNvPr id="16" name="Straight Connector 15"/>
          <p:cNvCxnSpPr/>
          <p:nvPr/>
        </p:nvCxnSpPr>
        <p:spPr>
          <a:xfrm flipV="1">
            <a:off x="209006" y="4388477"/>
            <a:ext cx="8713930" cy="16075"/>
          </a:xfrm>
          <a:prstGeom prst="line">
            <a:avLst/>
          </a:prstGeom>
          <a:ln>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4878862" y="2569153"/>
            <a:ext cx="1159292" cy="369332"/>
          </a:xfrm>
          <a:prstGeom prst="rect">
            <a:avLst/>
          </a:prstGeom>
        </p:spPr>
        <p:txBody>
          <a:bodyPr wrap="none">
            <a:spAutoFit/>
          </a:bodyPr>
          <a:lstStyle/>
          <a:p>
            <a:r>
              <a:rPr lang="en-US" dirty="0" smtClean="0">
                <a:solidFill>
                  <a:srgbClr val="000000"/>
                </a:solidFill>
                <a:cs typeface="Arial" charset="0"/>
              </a:rPr>
              <a:t>Continuity </a:t>
            </a:r>
            <a:endParaRPr lang="en-US" dirty="0"/>
          </a:p>
        </p:txBody>
      </p:sp>
      <p:sp>
        <p:nvSpPr>
          <p:cNvPr id="26" name="Rectangle 25"/>
          <p:cNvSpPr/>
          <p:nvPr/>
        </p:nvSpPr>
        <p:spPr>
          <a:xfrm>
            <a:off x="4878862" y="3143594"/>
            <a:ext cx="1307269" cy="369332"/>
          </a:xfrm>
          <a:prstGeom prst="rect">
            <a:avLst/>
          </a:prstGeom>
        </p:spPr>
        <p:txBody>
          <a:bodyPr wrap="none">
            <a:spAutoFit/>
          </a:bodyPr>
          <a:lstStyle/>
          <a:p>
            <a:r>
              <a:rPr lang="en-US" dirty="0" smtClean="0">
                <a:solidFill>
                  <a:srgbClr val="000000"/>
                </a:solidFill>
                <a:cs typeface="Arial" charset="0"/>
              </a:rPr>
              <a:t>Momentum</a:t>
            </a:r>
            <a:endParaRPr lang="en-US" dirty="0"/>
          </a:p>
        </p:txBody>
      </p:sp>
      <p:sp>
        <p:nvSpPr>
          <p:cNvPr id="29" name="Rectangle 28"/>
          <p:cNvSpPr/>
          <p:nvPr/>
        </p:nvSpPr>
        <p:spPr>
          <a:xfrm>
            <a:off x="4878862" y="3665326"/>
            <a:ext cx="827119" cy="369332"/>
          </a:xfrm>
          <a:prstGeom prst="rect">
            <a:avLst/>
          </a:prstGeom>
        </p:spPr>
        <p:txBody>
          <a:bodyPr wrap="none">
            <a:spAutoFit/>
          </a:bodyPr>
          <a:lstStyle/>
          <a:p>
            <a:r>
              <a:rPr lang="en-US" dirty="0" smtClean="0">
                <a:solidFill>
                  <a:srgbClr val="000000"/>
                </a:solidFill>
                <a:cs typeface="Arial" charset="0"/>
              </a:rPr>
              <a:t>Energy</a:t>
            </a:r>
            <a:endParaRPr lang="en-US" dirty="0"/>
          </a:p>
        </p:txBody>
      </p:sp>
      <p:sp>
        <p:nvSpPr>
          <p:cNvPr id="20" name="Right Brace 19"/>
          <p:cNvSpPr/>
          <p:nvPr/>
        </p:nvSpPr>
        <p:spPr>
          <a:xfrm>
            <a:off x="6623873" y="2569153"/>
            <a:ext cx="514476" cy="1465505"/>
          </a:xfrm>
          <a:prstGeom prst="rightBrace">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Rectangle 29"/>
          <p:cNvSpPr/>
          <p:nvPr/>
        </p:nvSpPr>
        <p:spPr>
          <a:xfrm>
            <a:off x="7234065" y="3086850"/>
            <a:ext cx="1909935" cy="369332"/>
          </a:xfrm>
          <a:prstGeom prst="rect">
            <a:avLst/>
          </a:prstGeom>
        </p:spPr>
        <p:txBody>
          <a:bodyPr wrap="none">
            <a:spAutoFit/>
          </a:bodyPr>
          <a:lstStyle/>
          <a:p>
            <a:r>
              <a:rPr lang="en-US" dirty="0" smtClean="0">
                <a:solidFill>
                  <a:srgbClr val="000000"/>
                </a:solidFill>
                <a:cs typeface="Arial" charset="0"/>
              </a:rPr>
              <a:t>Hyperbolic system</a:t>
            </a:r>
            <a:endParaRPr lang="en-US" dirty="0"/>
          </a:p>
        </p:txBody>
      </p:sp>
      <p:sp>
        <p:nvSpPr>
          <p:cNvPr id="27" name="Oval 26"/>
          <p:cNvSpPr/>
          <p:nvPr/>
        </p:nvSpPr>
        <p:spPr>
          <a:xfrm>
            <a:off x="6623873" y="5208302"/>
            <a:ext cx="1334422" cy="667034"/>
          </a:xfrm>
          <a:prstGeom prst="ellipse">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469507" y="5743793"/>
            <a:ext cx="2595287" cy="667034"/>
          </a:xfrm>
          <a:prstGeom prst="ellipse">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spTree>
    <p:extLst>
      <p:ext uri="{BB962C8B-B14F-4D97-AF65-F5344CB8AC3E}">
        <p14:creationId xmlns:p14="http://schemas.microsoft.com/office/powerpoint/2010/main" val="189166825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pic>
        <p:nvPicPr>
          <p:cNvPr id="11" name="Picture 10"/>
          <p:cNvPicPr>
            <a:picLocks noChangeAspect="1"/>
          </p:cNvPicPr>
          <p:nvPr/>
        </p:nvPicPr>
        <p:blipFill>
          <a:blip r:embed="rId4"/>
          <a:stretch>
            <a:fillRect/>
          </a:stretch>
        </p:blipFill>
        <p:spPr>
          <a:xfrm>
            <a:off x="1080493" y="61088"/>
            <a:ext cx="537923" cy="628741"/>
          </a:xfrm>
          <a:prstGeom prst="rect">
            <a:avLst/>
          </a:prstGeom>
        </p:spPr>
      </p:pic>
      <p:pic>
        <p:nvPicPr>
          <p:cNvPr id="18" name="Picture 17"/>
          <p:cNvPicPr>
            <a:picLocks noChangeAspect="1"/>
          </p:cNvPicPr>
          <p:nvPr/>
        </p:nvPicPr>
        <p:blipFill>
          <a:blip r:embed="rId3"/>
          <a:stretch>
            <a:fillRect/>
          </a:stretch>
        </p:blipFill>
        <p:spPr>
          <a:xfrm>
            <a:off x="1" y="0"/>
            <a:ext cx="895300" cy="1068861"/>
          </a:xfrm>
          <a:prstGeom prst="rect">
            <a:avLst/>
          </a:prstGeom>
        </p:spPr>
      </p:pic>
      <p:pic>
        <p:nvPicPr>
          <p:cNvPr id="22" name="Picture 21"/>
          <p:cNvPicPr>
            <a:picLocks noChangeAspect="1"/>
          </p:cNvPicPr>
          <p:nvPr/>
        </p:nvPicPr>
        <p:blipFill>
          <a:blip r:embed="rId4"/>
          <a:stretch>
            <a:fillRect/>
          </a:stretch>
        </p:blipFill>
        <p:spPr>
          <a:xfrm>
            <a:off x="0" y="6461729"/>
            <a:ext cx="338955" cy="396181"/>
          </a:xfrm>
          <a:prstGeom prst="rect">
            <a:avLst/>
          </a:prstGeom>
        </p:spPr>
      </p:pic>
      <p:sp>
        <p:nvSpPr>
          <p:cNvPr id="19" name="TextBox 18"/>
          <p:cNvSpPr txBox="1"/>
          <p:nvPr/>
        </p:nvSpPr>
        <p:spPr>
          <a:xfrm>
            <a:off x="2852102" y="-16995"/>
            <a:ext cx="3455731" cy="584776"/>
          </a:xfrm>
          <a:prstGeom prst="rect">
            <a:avLst/>
          </a:prstGeom>
          <a:noFill/>
        </p:spPr>
        <p:txBody>
          <a:bodyPr wrap="none" rtlCol="0">
            <a:spAutoFit/>
          </a:bodyPr>
          <a:lstStyle/>
          <a:p>
            <a:pPr algn="ctr"/>
            <a:r>
              <a:rPr lang="en-US" sz="3200" i="1" dirty="0" smtClean="0"/>
              <a:t>Three-temperature</a:t>
            </a:r>
            <a:endParaRPr lang="en-US" sz="3200" i="1" dirty="0"/>
          </a:p>
        </p:txBody>
      </p:sp>
      <p:pic>
        <p:nvPicPr>
          <p:cNvPr id="23" name="Picture 22"/>
          <p:cNvPicPr>
            <a:picLocks noChangeAspect="1"/>
          </p:cNvPicPr>
          <p:nvPr/>
        </p:nvPicPr>
        <p:blipFill>
          <a:blip r:embed="rId5"/>
          <a:stretch>
            <a:fillRect/>
          </a:stretch>
        </p:blipFill>
        <p:spPr>
          <a:xfrm>
            <a:off x="8303230" y="0"/>
            <a:ext cx="840770" cy="859455"/>
          </a:xfrm>
          <a:prstGeom prst="rect">
            <a:avLst/>
          </a:prstGeom>
        </p:spPr>
      </p:pic>
      <p:sp>
        <p:nvSpPr>
          <p:cNvPr id="25" name="Rectangle 4"/>
          <p:cNvSpPr txBox="1">
            <a:spLocks noChangeArrowheads="1"/>
          </p:cNvSpPr>
          <p:nvPr/>
        </p:nvSpPr>
        <p:spPr>
          <a:xfrm>
            <a:off x="82698" y="1109685"/>
            <a:ext cx="9061302" cy="1828800"/>
          </a:xfrm>
          <a:prstGeom prst="rect">
            <a:avLst/>
          </a:prstGeom>
          <a:noFill/>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Clr>
                <a:srgbClr val="800000"/>
              </a:buClr>
              <a:buFont typeface="Wingdings" charset="2"/>
              <a:buChar char="q"/>
            </a:pPr>
            <a:r>
              <a:rPr lang="en-US" sz="2400" dirty="0" smtClean="0">
                <a:solidFill>
                  <a:srgbClr val="000000"/>
                </a:solidFill>
                <a:cs typeface="Arial" charset="0"/>
              </a:rPr>
              <a:t> In HEDP experiments single-temperature is not sufficient:</a:t>
            </a:r>
          </a:p>
          <a:p>
            <a:pPr algn="l">
              <a:buClr>
                <a:srgbClr val="800000"/>
              </a:buClr>
            </a:pPr>
            <a:r>
              <a:rPr lang="en-US" sz="2400" dirty="0" smtClean="0">
                <a:solidFill>
                  <a:srgbClr val="000000"/>
                </a:solidFill>
                <a:cs typeface="Arial" charset="0"/>
              </a:rPr>
              <a:t>Shock heating of ions, laser heating of electrons, evaluation of       	 transport coefficients, large equilibration timescales, realistic </a:t>
            </a:r>
            <a:r>
              <a:rPr lang="en-US" sz="2400" dirty="0" err="1" smtClean="0">
                <a:solidFill>
                  <a:srgbClr val="000000"/>
                </a:solidFill>
                <a:cs typeface="Arial" charset="0"/>
              </a:rPr>
              <a:t>EoS</a:t>
            </a:r>
            <a:r>
              <a:rPr lang="en-US" sz="2400" dirty="0" smtClean="0">
                <a:solidFill>
                  <a:srgbClr val="000000"/>
                </a:solidFill>
                <a:cs typeface="Arial" charset="0"/>
              </a:rPr>
              <a:t>, …</a:t>
            </a:r>
          </a:p>
        </p:txBody>
      </p:sp>
      <p:pic>
        <p:nvPicPr>
          <p:cNvPr id="6" name="Picture 5"/>
          <p:cNvPicPr>
            <a:picLocks noChangeAspect="1"/>
          </p:cNvPicPr>
          <p:nvPr/>
        </p:nvPicPr>
        <p:blipFill rotWithShape="1">
          <a:blip r:embed="rId6"/>
          <a:srcRect b="25155"/>
          <a:stretch/>
        </p:blipFill>
        <p:spPr>
          <a:xfrm>
            <a:off x="82699" y="2465298"/>
            <a:ext cx="3892178" cy="1698130"/>
          </a:xfrm>
          <a:prstGeom prst="rect">
            <a:avLst/>
          </a:prstGeom>
        </p:spPr>
      </p:pic>
      <p:pic>
        <p:nvPicPr>
          <p:cNvPr id="13" name="Picture 12"/>
          <p:cNvPicPr>
            <a:picLocks noChangeAspect="1"/>
          </p:cNvPicPr>
          <p:nvPr/>
        </p:nvPicPr>
        <p:blipFill>
          <a:blip r:embed="rId7"/>
          <a:stretch>
            <a:fillRect/>
          </a:stretch>
        </p:blipFill>
        <p:spPr>
          <a:xfrm>
            <a:off x="16089" y="4605568"/>
            <a:ext cx="8583606" cy="1740959"/>
          </a:xfrm>
          <a:prstGeom prst="rect">
            <a:avLst/>
          </a:prstGeom>
        </p:spPr>
      </p:pic>
      <p:cxnSp>
        <p:nvCxnSpPr>
          <p:cNvPr id="16" name="Straight Connector 15"/>
          <p:cNvCxnSpPr/>
          <p:nvPr/>
        </p:nvCxnSpPr>
        <p:spPr>
          <a:xfrm flipV="1">
            <a:off x="209006" y="4388477"/>
            <a:ext cx="8713930" cy="16075"/>
          </a:xfrm>
          <a:prstGeom prst="line">
            <a:avLst/>
          </a:prstGeom>
          <a:ln>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4878862" y="2569153"/>
            <a:ext cx="1159292" cy="369332"/>
          </a:xfrm>
          <a:prstGeom prst="rect">
            <a:avLst/>
          </a:prstGeom>
        </p:spPr>
        <p:txBody>
          <a:bodyPr wrap="none">
            <a:spAutoFit/>
          </a:bodyPr>
          <a:lstStyle/>
          <a:p>
            <a:r>
              <a:rPr lang="en-US" dirty="0" smtClean="0">
                <a:solidFill>
                  <a:srgbClr val="000000"/>
                </a:solidFill>
                <a:cs typeface="Arial" charset="0"/>
              </a:rPr>
              <a:t>Continuity </a:t>
            </a:r>
            <a:endParaRPr lang="en-US" dirty="0"/>
          </a:p>
        </p:txBody>
      </p:sp>
      <p:sp>
        <p:nvSpPr>
          <p:cNvPr id="26" name="Rectangle 25"/>
          <p:cNvSpPr/>
          <p:nvPr/>
        </p:nvSpPr>
        <p:spPr>
          <a:xfrm>
            <a:off x="4878862" y="3143594"/>
            <a:ext cx="1307269" cy="369332"/>
          </a:xfrm>
          <a:prstGeom prst="rect">
            <a:avLst/>
          </a:prstGeom>
        </p:spPr>
        <p:txBody>
          <a:bodyPr wrap="none">
            <a:spAutoFit/>
          </a:bodyPr>
          <a:lstStyle/>
          <a:p>
            <a:r>
              <a:rPr lang="en-US" dirty="0" smtClean="0">
                <a:solidFill>
                  <a:srgbClr val="000000"/>
                </a:solidFill>
                <a:cs typeface="Arial" charset="0"/>
              </a:rPr>
              <a:t>Momentum</a:t>
            </a:r>
            <a:endParaRPr lang="en-US" dirty="0"/>
          </a:p>
        </p:txBody>
      </p:sp>
      <p:sp>
        <p:nvSpPr>
          <p:cNvPr id="29" name="Rectangle 28"/>
          <p:cNvSpPr/>
          <p:nvPr/>
        </p:nvSpPr>
        <p:spPr>
          <a:xfrm>
            <a:off x="4878862" y="3665326"/>
            <a:ext cx="827119" cy="369332"/>
          </a:xfrm>
          <a:prstGeom prst="rect">
            <a:avLst/>
          </a:prstGeom>
        </p:spPr>
        <p:txBody>
          <a:bodyPr wrap="none">
            <a:spAutoFit/>
          </a:bodyPr>
          <a:lstStyle/>
          <a:p>
            <a:r>
              <a:rPr lang="en-US" dirty="0" smtClean="0">
                <a:solidFill>
                  <a:srgbClr val="000000"/>
                </a:solidFill>
                <a:cs typeface="Arial" charset="0"/>
              </a:rPr>
              <a:t>Energy</a:t>
            </a:r>
            <a:endParaRPr lang="en-US" dirty="0"/>
          </a:p>
        </p:txBody>
      </p:sp>
      <p:sp>
        <p:nvSpPr>
          <p:cNvPr id="20" name="Right Brace 19"/>
          <p:cNvSpPr/>
          <p:nvPr/>
        </p:nvSpPr>
        <p:spPr>
          <a:xfrm>
            <a:off x="6623873" y="2569153"/>
            <a:ext cx="514476" cy="1465505"/>
          </a:xfrm>
          <a:prstGeom prst="rightBrace">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Rectangle 29"/>
          <p:cNvSpPr/>
          <p:nvPr/>
        </p:nvSpPr>
        <p:spPr>
          <a:xfrm>
            <a:off x="7234065" y="3086850"/>
            <a:ext cx="1909935" cy="369332"/>
          </a:xfrm>
          <a:prstGeom prst="rect">
            <a:avLst/>
          </a:prstGeom>
        </p:spPr>
        <p:txBody>
          <a:bodyPr wrap="none">
            <a:spAutoFit/>
          </a:bodyPr>
          <a:lstStyle/>
          <a:p>
            <a:r>
              <a:rPr lang="en-US" dirty="0" smtClean="0">
                <a:solidFill>
                  <a:srgbClr val="000000"/>
                </a:solidFill>
                <a:cs typeface="Arial" charset="0"/>
              </a:rPr>
              <a:t>Hyperbolic system</a:t>
            </a:r>
            <a:endParaRPr lang="en-US" dirty="0"/>
          </a:p>
        </p:txBody>
      </p:sp>
      <p:sp>
        <p:nvSpPr>
          <p:cNvPr id="27" name="Oval 26"/>
          <p:cNvSpPr/>
          <p:nvPr/>
        </p:nvSpPr>
        <p:spPr>
          <a:xfrm>
            <a:off x="7957547" y="5240451"/>
            <a:ext cx="740307" cy="522359"/>
          </a:xfrm>
          <a:prstGeom prst="ellipse">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spTree>
    <p:extLst>
      <p:ext uri="{BB962C8B-B14F-4D97-AF65-F5344CB8AC3E}">
        <p14:creationId xmlns:p14="http://schemas.microsoft.com/office/powerpoint/2010/main" val="234024959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pic>
        <p:nvPicPr>
          <p:cNvPr id="11" name="Picture 10"/>
          <p:cNvPicPr>
            <a:picLocks noChangeAspect="1"/>
          </p:cNvPicPr>
          <p:nvPr/>
        </p:nvPicPr>
        <p:blipFill>
          <a:blip r:embed="rId4"/>
          <a:stretch>
            <a:fillRect/>
          </a:stretch>
        </p:blipFill>
        <p:spPr>
          <a:xfrm>
            <a:off x="1080493" y="61088"/>
            <a:ext cx="537923" cy="628741"/>
          </a:xfrm>
          <a:prstGeom prst="rect">
            <a:avLst/>
          </a:prstGeom>
        </p:spPr>
      </p:pic>
      <p:pic>
        <p:nvPicPr>
          <p:cNvPr id="18" name="Picture 17"/>
          <p:cNvPicPr>
            <a:picLocks noChangeAspect="1"/>
          </p:cNvPicPr>
          <p:nvPr/>
        </p:nvPicPr>
        <p:blipFill>
          <a:blip r:embed="rId3"/>
          <a:stretch>
            <a:fillRect/>
          </a:stretch>
        </p:blipFill>
        <p:spPr>
          <a:xfrm>
            <a:off x="1" y="0"/>
            <a:ext cx="895300" cy="1068861"/>
          </a:xfrm>
          <a:prstGeom prst="rect">
            <a:avLst/>
          </a:prstGeom>
        </p:spPr>
      </p:pic>
      <p:pic>
        <p:nvPicPr>
          <p:cNvPr id="22" name="Picture 21"/>
          <p:cNvPicPr>
            <a:picLocks noChangeAspect="1"/>
          </p:cNvPicPr>
          <p:nvPr/>
        </p:nvPicPr>
        <p:blipFill>
          <a:blip r:embed="rId4"/>
          <a:stretch>
            <a:fillRect/>
          </a:stretch>
        </p:blipFill>
        <p:spPr>
          <a:xfrm>
            <a:off x="0" y="6461729"/>
            <a:ext cx="338955" cy="396181"/>
          </a:xfrm>
          <a:prstGeom prst="rect">
            <a:avLst/>
          </a:prstGeom>
        </p:spPr>
      </p:pic>
      <p:sp>
        <p:nvSpPr>
          <p:cNvPr id="19" name="TextBox 18"/>
          <p:cNvSpPr txBox="1"/>
          <p:nvPr/>
        </p:nvSpPr>
        <p:spPr>
          <a:xfrm>
            <a:off x="2953597" y="-16995"/>
            <a:ext cx="3252751" cy="584776"/>
          </a:xfrm>
          <a:prstGeom prst="rect">
            <a:avLst/>
          </a:prstGeom>
          <a:noFill/>
        </p:spPr>
        <p:txBody>
          <a:bodyPr wrap="none" rtlCol="0">
            <a:spAutoFit/>
          </a:bodyPr>
          <a:lstStyle/>
          <a:p>
            <a:pPr algn="ctr"/>
            <a:r>
              <a:rPr lang="en-US" sz="3200" i="1" dirty="0" smtClean="0"/>
              <a:t>Energy deposition</a:t>
            </a:r>
            <a:endParaRPr lang="en-US" sz="3200" i="1" dirty="0"/>
          </a:p>
        </p:txBody>
      </p:sp>
      <p:pic>
        <p:nvPicPr>
          <p:cNvPr id="23" name="Picture 22"/>
          <p:cNvPicPr>
            <a:picLocks noChangeAspect="1"/>
          </p:cNvPicPr>
          <p:nvPr/>
        </p:nvPicPr>
        <p:blipFill>
          <a:blip r:embed="rId5"/>
          <a:stretch>
            <a:fillRect/>
          </a:stretch>
        </p:blipFill>
        <p:spPr>
          <a:xfrm>
            <a:off x="8303230" y="0"/>
            <a:ext cx="840770" cy="859455"/>
          </a:xfrm>
          <a:prstGeom prst="rect">
            <a:avLst/>
          </a:prstGeom>
        </p:spPr>
      </p:pic>
      <p:pic>
        <p:nvPicPr>
          <p:cNvPr id="16" name="Picture 15"/>
          <p:cNvPicPr>
            <a:picLocks noChangeAspect="1"/>
          </p:cNvPicPr>
          <p:nvPr/>
        </p:nvPicPr>
        <p:blipFill>
          <a:blip r:embed="rId6"/>
          <a:stretch>
            <a:fillRect/>
          </a:stretch>
        </p:blipFill>
        <p:spPr>
          <a:xfrm>
            <a:off x="5102406" y="1063810"/>
            <a:ext cx="3839607" cy="5299593"/>
          </a:xfrm>
          <a:prstGeom prst="rect">
            <a:avLst/>
          </a:prstGeom>
        </p:spPr>
      </p:pic>
      <p:sp>
        <p:nvSpPr>
          <p:cNvPr id="20" name="Rectangle 4"/>
          <p:cNvSpPr txBox="1">
            <a:spLocks noChangeArrowheads="1"/>
          </p:cNvSpPr>
          <p:nvPr/>
        </p:nvSpPr>
        <p:spPr>
          <a:xfrm>
            <a:off x="82697" y="1401784"/>
            <a:ext cx="4694045" cy="4541815"/>
          </a:xfrm>
          <a:prstGeom prst="rect">
            <a:avLst/>
          </a:prstGeom>
          <a:noFill/>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Clr>
                <a:srgbClr val="800000"/>
              </a:buClr>
              <a:buFont typeface="Wingdings" charset="2"/>
              <a:buChar char="q"/>
            </a:pPr>
            <a:r>
              <a:rPr lang="en-US" sz="2400" dirty="0" smtClean="0">
                <a:solidFill>
                  <a:srgbClr val="000000"/>
                </a:solidFill>
                <a:cs typeface="Arial" charset="0"/>
              </a:rPr>
              <a:t> FLASH sports a laser ray trace algorithm based on Kaiser (2000</a:t>
            </a:r>
            <a:r>
              <a:rPr lang="en-US" sz="2400" dirty="0" smtClean="0">
                <a:solidFill>
                  <a:srgbClr val="000000"/>
                </a:solidFill>
                <a:cs typeface="Arial" charset="0"/>
              </a:rPr>
              <a:t>) and we ar</a:t>
            </a:r>
            <a:r>
              <a:rPr lang="en-US" sz="2400" dirty="0" smtClean="0">
                <a:solidFill>
                  <a:srgbClr val="000000"/>
                </a:solidFill>
                <a:cs typeface="Arial" charset="0"/>
              </a:rPr>
              <a:t>e currently implementing more accurate algorithms</a:t>
            </a:r>
            <a:endParaRPr lang="en-US" sz="2400" dirty="0" smtClean="0">
              <a:solidFill>
                <a:srgbClr val="000000"/>
              </a:solidFill>
              <a:cs typeface="Arial" charset="0"/>
            </a:endParaRPr>
          </a:p>
          <a:p>
            <a:pPr algn="l">
              <a:buClr>
                <a:srgbClr val="800000"/>
              </a:buClr>
            </a:pPr>
            <a:endParaRPr lang="en-US" sz="2400" dirty="0" smtClean="0">
              <a:solidFill>
                <a:srgbClr val="000000"/>
              </a:solidFill>
              <a:cs typeface="Arial" charset="0"/>
            </a:endParaRPr>
          </a:p>
          <a:p>
            <a:pPr algn="l">
              <a:buClr>
                <a:srgbClr val="800000"/>
              </a:buClr>
              <a:buFont typeface="Wingdings" charset="2"/>
              <a:buChar char="q"/>
            </a:pPr>
            <a:r>
              <a:rPr lang="en-US" sz="2400" dirty="0" smtClean="0">
                <a:solidFill>
                  <a:srgbClr val="000000"/>
                </a:solidFill>
                <a:cs typeface="Arial" charset="0"/>
              </a:rPr>
              <a:t> The laser beams are fully configurable, allowing for different spot sizes, wavelengths, intensity time profiles and directionality</a:t>
            </a:r>
          </a:p>
          <a:p>
            <a:pPr algn="l">
              <a:buClr>
                <a:srgbClr val="800000"/>
              </a:buClr>
              <a:buFont typeface="Wingdings" charset="2"/>
              <a:buChar char="q"/>
            </a:pPr>
            <a:endParaRPr lang="en-US" sz="2400" dirty="0">
              <a:solidFill>
                <a:srgbClr val="000000"/>
              </a:solidFill>
              <a:cs typeface="Arial" charset="0"/>
            </a:endParaRPr>
          </a:p>
          <a:p>
            <a:pPr algn="l">
              <a:buClr>
                <a:srgbClr val="800000"/>
              </a:buClr>
              <a:buFont typeface="Wingdings" charset="2"/>
              <a:buChar char="q"/>
            </a:pPr>
            <a:r>
              <a:rPr lang="en-US" sz="2400" dirty="0">
                <a:solidFill>
                  <a:srgbClr val="000000"/>
                </a:solidFill>
                <a:cs typeface="Arial" charset="0"/>
              </a:rPr>
              <a:t> 3D-in-2D modeling of rays</a:t>
            </a:r>
          </a:p>
        </p:txBody>
      </p:sp>
      <p:sp>
        <p:nvSpPr>
          <p:cNvPr id="15" name="TextBox 14"/>
          <p:cNvSpPr txBox="1"/>
          <p:nvPr/>
        </p:nvSpPr>
        <p:spPr>
          <a:xfrm>
            <a:off x="7374998" y="644133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spTree>
    <p:extLst>
      <p:ext uri="{BB962C8B-B14F-4D97-AF65-F5344CB8AC3E}">
        <p14:creationId xmlns:p14="http://schemas.microsoft.com/office/powerpoint/2010/main" val="213039720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pic>
        <p:nvPicPr>
          <p:cNvPr id="11" name="Picture 10"/>
          <p:cNvPicPr>
            <a:picLocks noChangeAspect="1"/>
          </p:cNvPicPr>
          <p:nvPr/>
        </p:nvPicPr>
        <p:blipFill>
          <a:blip r:embed="rId4"/>
          <a:stretch>
            <a:fillRect/>
          </a:stretch>
        </p:blipFill>
        <p:spPr>
          <a:xfrm>
            <a:off x="1080493" y="61088"/>
            <a:ext cx="537923" cy="628741"/>
          </a:xfrm>
          <a:prstGeom prst="rect">
            <a:avLst/>
          </a:prstGeom>
        </p:spPr>
      </p:pic>
      <p:pic>
        <p:nvPicPr>
          <p:cNvPr id="18" name="Picture 17"/>
          <p:cNvPicPr>
            <a:picLocks noChangeAspect="1"/>
          </p:cNvPicPr>
          <p:nvPr/>
        </p:nvPicPr>
        <p:blipFill>
          <a:blip r:embed="rId3"/>
          <a:stretch>
            <a:fillRect/>
          </a:stretch>
        </p:blipFill>
        <p:spPr>
          <a:xfrm>
            <a:off x="1" y="0"/>
            <a:ext cx="895300" cy="1068861"/>
          </a:xfrm>
          <a:prstGeom prst="rect">
            <a:avLst/>
          </a:prstGeom>
        </p:spPr>
      </p:pic>
      <p:pic>
        <p:nvPicPr>
          <p:cNvPr id="22" name="Picture 21"/>
          <p:cNvPicPr>
            <a:picLocks noChangeAspect="1"/>
          </p:cNvPicPr>
          <p:nvPr/>
        </p:nvPicPr>
        <p:blipFill>
          <a:blip r:embed="rId4"/>
          <a:stretch>
            <a:fillRect/>
          </a:stretch>
        </p:blipFill>
        <p:spPr>
          <a:xfrm>
            <a:off x="0" y="6461729"/>
            <a:ext cx="338955" cy="396181"/>
          </a:xfrm>
          <a:prstGeom prst="rect">
            <a:avLst/>
          </a:prstGeom>
        </p:spPr>
      </p:pic>
      <p:sp>
        <p:nvSpPr>
          <p:cNvPr id="65" name="TextBox 64"/>
          <p:cNvSpPr txBox="1"/>
          <p:nvPr/>
        </p:nvSpPr>
        <p:spPr>
          <a:xfrm>
            <a:off x="4020382" y="-16995"/>
            <a:ext cx="1119154" cy="584776"/>
          </a:xfrm>
          <a:prstGeom prst="rect">
            <a:avLst/>
          </a:prstGeom>
          <a:noFill/>
        </p:spPr>
        <p:txBody>
          <a:bodyPr wrap="none" rtlCol="0">
            <a:spAutoFit/>
          </a:bodyPr>
          <a:lstStyle/>
          <a:p>
            <a:pPr algn="ctr"/>
            <a:r>
              <a:rPr lang="en-US" sz="3200" i="1" dirty="0" smtClean="0"/>
              <a:t>Stars</a:t>
            </a:r>
            <a:endParaRPr lang="en-US" sz="3200" i="1" dirty="0"/>
          </a:p>
        </p:txBody>
      </p:sp>
      <p:pic>
        <p:nvPicPr>
          <p:cNvPr id="24" name="Picture 23"/>
          <p:cNvPicPr>
            <a:picLocks noChangeAspect="1"/>
          </p:cNvPicPr>
          <p:nvPr/>
        </p:nvPicPr>
        <p:blipFill>
          <a:blip r:embed="rId5"/>
          <a:stretch>
            <a:fillRect/>
          </a:stretch>
        </p:blipFill>
        <p:spPr>
          <a:xfrm>
            <a:off x="8303230" y="0"/>
            <a:ext cx="840770" cy="859455"/>
          </a:xfrm>
          <a:prstGeom prst="rect">
            <a:avLst/>
          </a:prstGeom>
        </p:spPr>
      </p:pic>
      <p:pic>
        <p:nvPicPr>
          <p:cNvPr id="3" name="Picture 2"/>
          <p:cNvPicPr>
            <a:picLocks noChangeAspect="1"/>
          </p:cNvPicPr>
          <p:nvPr/>
        </p:nvPicPr>
        <p:blipFill>
          <a:blip r:embed="rId6"/>
          <a:stretch>
            <a:fillRect/>
          </a:stretch>
        </p:blipFill>
        <p:spPr>
          <a:xfrm>
            <a:off x="4809235" y="1414601"/>
            <a:ext cx="4173141" cy="4109525"/>
          </a:xfrm>
          <a:prstGeom prst="rect">
            <a:avLst/>
          </a:prstGeom>
        </p:spPr>
      </p:pic>
      <p:sp>
        <p:nvSpPr>
          <p:cNvPr id="19" name="TextBox 18"/>
          <p:cNvSpPr txBox="1"/>
          <p:nvPr/>
        </p:nvSpPr>
        <p:spPr>
          <a:xfrm>
            <a:off x="4809235" y="5627268"/>
            <a:ext cx="4352474" cy="646331"/>
          </a:xfrm>
          <a:prstGeom prst="rect">
            <a:avLst/>
          </a:prstGeom>
          <a:noFill/>
        </p:spPr>
        <p:txBody>
          <a:bodyPr wrap="none" rtlCol="0">
            <a:spAutoFit/>
          </a:bodyPr>
          <a:lstStyle/>
          <a:p>
            <a:pPr marL="285750" indent="-285750">
              <a:buClr>
                <a:srgbClr val="800000"/>
              </a:buClr>
              <a:buFont typeface="Wingdings" charset="2"/>
              <a:buChar char="q"/>
            </a:pPr>
            <a:r>
              <a:rPr lang="en-US" dirty="0" smtClean="0"/>
              <a:t>Neutrino-driven Core Collapse Supernova</a:t>
            </a:r>
          </a:p>
          <a:p>
            <a:pPr>
              <a:buClr>
                <a:srgbClr val="800000"/>
              </a:buClr>
            </a:pPr>
            <a:r>
              <a:rPr lang="en-US" dirty="0"/>
              <a:t> </a:t>
            </a:r>
            <a:r>
              <a:rPr lang="en-US" dirty="0" smtClean="0"/>
              <a:t>    (Couch 2013)</a:t>
            </a:r>
            <a:endParaRPr lang="en-US" dirty="0"/>
          </a:p>
        </p:txBody>
      </p:sp>
      <p:pic>
        <p:nvPicPr>
          <p:cNvPr id="6" name="Picture 5"/>
          <p:cNvPicPr>
            <a:picLocks noChangeAspect="1"/>
          </p:cNvPicPr>
          <p:nvPr/>
        </p:nvPicPr>
        <p:blipFill rotWithShape="1">
          <a:blip r:embed="rId7"/>
          <a:srcRect l="741" r="8856"/>
          <a:stretch/>
        </p:blipFill>
        <p:spPr>
          <a:xfrm>
            <a:off x="163839" y="1414601"/>
            <a:ext cx="4027734" cy="4109525"/>
          </a:xfrm>
          <a:prstGeom prst="rect">
            <a:avLst/>
          </a:prstGeom>
        </p:spPr>
      </p:pic>
      <p:sp>
        <p:nvSpPr>
          <p:cNvPr id="21" name="TextBox 20"/>
          <p:cNvSpPr txBox="1"/>
          <p:nvPr/>
        </p:nvSpPr>
        <p:spPr>
          <a:xfrm>
            <a:off x="45030" y="5627268"/>
            <a:ext cx="4653212" cy="646331"/>
          </a:xfrm>
          <a:prstGeom prst="rect">
            <a:avLst/>
          </a:prstGeom>
          <a:noFill/>
        </p:spPr>
        <p:txBody>
          <a:bodyPr wrap="none" rtlCol="0">
            <a:spAutoFit/>
          </a:bodyPr>
          <a:lstStyle/>
          <a:p>
            <a:pPr marL="285750" indent="-285750">
              <a:buClr>
                <a:srgbClr val="800000"/>
              </a:buClr>
              <a:buFont typeface="Wingdings" charset="2"/>
              <a:buChar char="q"/>
            </a:pPr>
            <a:r>
              <a:rPr lang="en-US" dirty="0" smtClean="0"/>
              <a:t>Failed Detonation Model to explain </a:t>
            </a:r>
          </a:p>
          <a:p>
            <a:pPr>
              <a:buClr>
                <a:srgbClr val="800000"/>
              </a:buClr>
            </a:pPr>
            <a:r>
              <a:rPr lang="en-US" dirty="0" smtClean="0"/>
              <a:t>      </a:t>
            </a:r>
            <a:r>
              <a:rPr lang="en-US" dirty="0" err="1" smtClean="0"/>
              <a:t>underluminous</a:t>
            </a:r>
            <a:r>
              <a:rPr lang="en-US" dirty="0" smtClean="0"/>
              <a:t> Type IA (Jordan et al. 2013)</a:t>
            </a:r>
            <a:endParaRPr lang="en-US" dirty="0"/>
          </a:p>
        </p:txBody>
      </p:sp>
      <p:sp>
        <p:nvSpPr>
          <p:cNvPr id="17" name="TextBox 16"/>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spTree>
    <p:extLst>
      <p:ext uri="{BB962C8B-B14F-4D97-AF65-F5344CB8AC3E}">
        <p14:creationId xmlns:p14="http://schemas.microsoft.com/office/powerpoint/2010/main" val="2601802634"/>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pic>
        <p:nvPicPr>
          <p:cNvPr id="11" name="Picture 10"/>
          <p:cNvPicPr>
            <a:picLocks noChangeAspect="1"/>
          </p:cNvPicPr>
          <p:nvPr/>
        </p:nvPicPr>
        <p:blipFill>
          <a:blip r:embed="rId4"/>
          <a:stretch>
            <a:fillRect/>
          </a:stretch>
        </p:blipFill>
        <p:spPr>
          <a:xfrm>
            <a:off x="1080493" y="61088"/>
            <a:ext cx="537923" cy="628741"/>
          </a:xfrm>
          <a:prstGeom prst="rect">
            <a:avLst/>
          </a:prstGeom>
        </p:spPr>
      </p:pic>
      <p:pic>
        <p:nvPicPr>
          <p:cNvPr id="18" name="Picture 17"/>
          <p:cNvPicPr>
            <a:picLocks noChangeAspect="1"/>
          </p:cNvPicPr>
          <p:nvPr/>
        </p:nvPicPr>
        <p:blipFill>
          <a:blip r:embed="rId3"/>
          <a:stretch>
            <a:fillRect/>
          </a:stretch>
        </p:blipFill>
        <p:spPr>
          <a:xfrm>
            <a:off x="1" y="0"/>
            <a:ext cx="895300" cy="1068861"/>
          </a:xfrm>
          <a:prstGeom prst="rect">
            <a:avLst/>
          </a:prstGeom>
        </p:spPr>
      </p:pic>
      <p:pic>
        <p:nvPicPr>
          <p:cNvPr id="22" name="Picture 21"/>
          <p:cNvPicPr>
            <a:picLocks noChangeAspect="1"/>
          </p:cNvPicPr>
          <p:nvPr/>
        </p:nvPicPr>
        <p:blipFill>
          <a:blip r:embed="rId4"/>
          <a:stretch>
            <a:fillRect/>
          </a:stretch>
        </p:blipFill>
        <p:spPr>
          <a:xfrm>
            <a:off x="0" y="6461729"/>
            <a:ext cx="338955" cy="396181"/>
          </a:xfrm>
          <a:prstGeom prst="rect">
            <a:avLst/>
          </a:prstGeom>
        </p:spPr>
      </p:pic>
      <p:sp>
        <p:nvSpPr>
          <p:cNvPr id="19" name="TextBox 18"/>
          <p:cNvSpPr txBox="1"/>
          <p:nvPr/>
        </p:nvSpPr>
        <p:spPr>
          <a:xfrm>
            <a:off x="3052586" y="-16995"/>
            <a:ext cx="3054780" cy="584776"/>
          </a:xfrm>
          <a:prstGeom prst="rect">
            <a:avLst/>
          </a:prstGeom>
          <a:noFill/>
        </p:spPr>
        <p:txBody>
          <a:bodyPr wrap="none" rtlCol="0">
            <a:spAutoFit/>
          </a:bodyPr>
          <a:lstStyle/>
          <a:p>
            <a:pPr algn="ctr"/>
            <a:r>
              <a:rPr lang="en-US" sz="3200" i="1" dirty="0" smtClean="0"/>
              <a:t>Combining Units </a:t>
            </a:r>
            <a:endParaRPr lang="en-US" sz="3200" i="1" dirty="0"/>
          </a:p>
        </p:txBody>
      </p:sp>
      <p:pic>
        <p:nvPicPr>
          <p:cNvPr id="23" name="Picture 22"/>
          <p:cNvPicPr>
            <a:picLocks noChangeAspect="1"/>
          </p:cNvPicPr>
          <p:nvPr/>
        </p:nvPicPr>
        <p:blipFill>
          <a:blip r:embed="rId5"/>
          <a:stretch>
            <a:fillRect/>
          </a:stretch>
        </p:blipFill>
        <p:spPr>
          <a:xfrm>
            <a:off x="8303230" y="0"/>
            <a:ext cx="840770" cy="859455"/>
          </a:xfrm>
          <a:prstGeom prst="rect">
            <a:avLst/>
          </a:prstGeom>
        </p:spPr>
      </p:pic>
      <p:sp>
        <p:nvSpPr>
          <p:cNvPr id="20" name="Rectangle 4"/>
          <p:cNvSpPr txBox="1">
            <a:spLocks noChangeArrowheads="1"/>
          </p:cNvSpPr>
          <p:nvPr/>
        </p:nvSpPr>
        <p:spPr>
          <a:xfrm>
            <a:off x="82698" y="1401785"/>
            <a:ext cx="8705932" cy="907064"/>
          </a:xfrm>
          <a:prstGeom prst="rect">
            <a:avLst/>
          </a:prstGeom>
          <a:noFill/>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Clr>
                <a:srgbClr val="800000"/>
              </a:buClr>
              <a:buFont typeface="Wingdings" charset="2"/>
              <a:buChar char="q"/>
            </a:pPr>
            <a:r>
              <a:rPr lang="en-US" sz="2400" dirty="0" smtClean="0">
                <a:solidFill>
                  <a:srgbClr val="000000"/>
                </a:solidFill>
                <a:cs typeface="Arial" charset="0"/>
              </a:rPr>
              <a:t> </a:t>
            </a:r>
            <a:r>
              <a:rPr lang="en-US" sz="2400" dirty="0" smtClean="0">
                <a:solidFill>
                  <a:srgbClr val="000000"/>
                </a:solidFill>
                <a:cs typeface="Arial" charset="0"/>
              </a:rPr>
              <a:t>More complicated configurations are possible: e.g. laser driven shocks that generate magnetic fields + turbulence </a:t>
            </a:r>
            <a:r>
              <a:rPr lang="en-US" sz="1800" dirty="0" smtClean="0">
                <a:solidFill>
                  <a:srgbClr val="000000"/>
                </a:solidFill>
                <a:cs typeface="Arial" charset="0"/>
              </a:rPr>
              <a:t>(</a:t>
            </a:r>
            <a:r>
              <a:rPr lang="en-US" sz="1800" dirty="0" err="1" smtClean="0">
                <a:solidFill>
                  <a:srgbClr val="000000"/>
                </a:solidFill>
                <a:cs typeface="Arial" charset="0"/>
              </a:rPr>
              <a:t>Meinecke</a:t>
            </a:r>
            <a:r>
              <a:rPr lang="en-US" sz="1800" dirty="0" smtClean="0">
                <a:solidFill>
                  <a:srgbClr val="000000"/>
                </a:solidFill>
                <a:cs typeface="Arial" charset="0"/>
              </a:rPr>
              <a:t> et al. 2014)</a:t>
            </a:r>
          </a:p>
          <a:p>
            <a:pPr algn="l">
              <a:buClr>
                <a:srgbClr val="800000"/>
              </a:buClr>
            </a:pPr>
            <a:endParaRPr lang="en-US" sz="2400" dirty="0" smtClean="0">
              <a:solidFill>
                <a:srgbClr val="000000"/>
              </a:solidFill>
              <a:cs typeface="Arial" charset="0"/>
            </a:endParaRPr>
          </a:p>
        </p:txBody>
      </p:sp>
      <p:sp>
        <p:nvSpPr>
          <p:cNvPr id="15" name="TextBox 14"/>
          <p:cNvSpPr txBox="1"/>
          <p:nvPr/>
        </p:nvSpPr>
        <p:spPr>
          <a:xfrm>
            <a:off x="7374998" y="644133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7" name="Picture 16" descr="Figure1.pdf"/>
          <p:cNvPicPr>
            <a:picLocks noChangeAspect="1"/>
          </p:cNvPicPr>
          <p:nvPr/>
        </p:nvPicPr>
        <p:blipFill rotWithShape="1">
          <a:blip r:embed="rId6">
            <a:extLst>
              <a:ext uri="{28A0092B-C50C-407E-A947-70E740481C1C}">
                <a14:useLocalDpi xmlns:a14="http://schemas.microsoft.com/office/drawing/2010/main" val="0"/>
              </a:ext>
            </a:extLst>
          </a:blip>
          <a:srcRect l="50489" t="355" r="5354" b="17214"/>
          <a:stretch/>
        </p:blipFill>
        <p:spPr>
          <a:xfrm>
            <a:off x="338955" y="2496443"/>
            <a:ext cx="3495761" cy="3203526"/>
          </a:xfrm>
          <a:prstGeom prst="rect">
            <a:avLst/>
          </a:prstGeom>
        </p:spPr>
      </p:pic>
      <p:sp>
        <p:nvSpPr>
          <p:cNvPr id="2" name="Rectangle 1"/>
          <p:cNvSpPr/>
          <p:nvPr/>
        </p:nvSpPr>
        <p:spPr>
          <a:xfrm>
            <a:off x="449505" y="2669624"/>
            <a:ext cx="719446" cy="3607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descr="visit0001.png"/>
          <p:cNvPicPr>
            <a:picLocks noChangeAspect="1"/>
          </p:cNvPicPr>
          <p:nvPr/>
        </p:nvPicPr>
        <p:blipFill rotWithShape="1">
          <a:blip r:embed="rId7">
            <a:extLst>
              <a:ext uri="{28A0092B-C50C-407E-A947-70E740481C1C}">
                <a14:useLocalDpi xmlns:a14="http://schemas.microsoft.com/office/drawing/2010/main" val="0"/>
              </a:ext>
            </a:extLst>
          </a:blip>
          <a:srcRect l="3413" t="12533" r="8203" b="2407"/>
          <a:stretch/>
        </p:blipFill>
        <p:spPr>
          <a:xfrm>
            <a:off x="4261644" y="2232494"/>
            <a:ext cx="4526986" cy="3999379"/>
          </a:xfrm>
          <a:prstGeom prst="rect">
            <a:avLst/>
          </a:prstGeom>
        </p:spPr>
      </p:pic>
      <p:cxnSp>
        <p:nvCxnSpPr>
          <p:cNvPr id="24" name="Straight Connector 23"/>
          <p:cNvCxnSpPr/>
          <p:nvPr/>
        </p:nvCxnSpPr>
        <p:spPr>
          <a:xfrm flipV="1">
            <a:off x="4668044" y="4140517"/>
            <a:ext cx="990600" cy="266700"/>
          </a:xfrm>
          <a:prstGeom prst="line">
            <a:avLst/>
          </a:prstGeom>
        </p:spPr>
        <p:style>
          <a:lnRef idx="2">
            <a:schemeClr val="accent2"/>
          </a:lnRef>
          <a:fillRef idx="0">
            <a:schemeClr val="accent2"/>
          </a:fillRef>
          <a:effectRef idx="1">
            <a:schemeClr val="accent2"/>
          </a:effectRef>
          <a:fontRef idx="minor">
            <a:schemeClr val="tx1"/>
          </a:fontRef>
        </p:style>
      </p:cxnSp>
      <p:cxnSp>
        <p:nvCxnSpPr>
          <p:cNvPr id="25" name="Straight Arrow Connector 24"/>
          <p:cNvCxnSpPr/>
          <p:nvPr/>
        </p:nvCxnSpPr>
        <p:spPr>
          <a:xfrm>
            <a:off x="5297008" y="3556317"/>
            <a:ext cx="361636" cy="4699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6" name="TextBox 25"/>
          <p:cNvSpPr txBox="1"/>
          <p:nvPr/>
        </p:nvSpPr>
        <p:spPr>
          <a:xfrm>
            <a:off x="4248944" y="3155751"/>
            <a:ext cx="1238741" cy="369332"/>
          </a:xfrm>
          <a:prstGeom prst="rect">
            <a:avLst/>
          </a:prstGeom>
          <a:noFill/>
        </p:spPr>
        <p:txBody>
          <a:bodyPr wrap="none" rtlCol="0">
            <a:spAutoFit/>
          </a:bodyPr>
          <a:lstStyle/>
          <a:p>
            <a:r>
              <a:rPr lang="en-US" dirty="0" smtClean="0"/>
              <a:t>carbon rod</a:t>
            </a:r>
            <a:endParaRPr lang="en-US" dirty="0"/>
          </a:p>
        </p:txBody>
      </p:sp>
      <p:sp>
        <p:nvSpPr>
          <p:cNvPr id="27" name="TextBox 26"/>
          <p:cNvSpPr txBox="1"/>
          <p:nvPr/>
        </p:nvSpPr>
        <p:spPr>
          <a:xfrm>
            <a:off x="4458003" y="4350583"/>
            <a:ext cx="1159843" cy="369332"/>
          </a:xfrm>
          <a:prstGeom prst="rect">
            <a:avLst/>
          </a:prstGeom>
          <a:noFill/>
        </p:spPr>
        <p:txBody>
          <a:bodyPr wrap="none" rtlCol="0">
            <a:spAutoFit/>
          </a:bodyPr>
          <a:lstStyle/>
          <a:p>
            <a:r>
              <a:rPr lang="en-US" dirty="0" smtClean="0"/>
              <a:t>laser drive</a:t>
            </a:r>
            <a:endParaRPr lang="en-US" dirty="0"/>
          </a:p>
        </p:txBody>
      </p:sp>
      <p:sp>
        <p:nvSpPr>
          <p:cNvPr id="28" name="TextBox 27"/>
          <p:cNvSpPr txBox="1"/>
          <p:nvPr/>
        </p:nvSpPr>
        <p:spPr>
          <a:xfrm>
            <a:off x="6002535" y="2111328"/>
            <a:ext cx="548047" cy="369332"/>
          </a:xfrm>
          <a:prstGeom prst="rect">
            <a:avLst/>
          </a:prstGeom>
          <a:noFill/>
        </p:spPr>
        <p:txBody>
          <a:bodyPr wrap="none" rtlCol="0">
            <a:spAutoFit/>
          </a:bodyPr>
          <a:lstStyle/>
          <a:p>
            <a:r>
              <a:rPr lang="en-US" dirty="0" smtClean="0"/>
              <a:t>grid</a:t>
            </a:r>
            <a:endParaRPr lang="en-US" dirty="0"/>
          </a:p>
        </p:txBody>
      </p:sp>
      <p:sp>
        <p:nvSpPr>
          <p:cNvPr id="29" name="Oval 28"/>
          <p:cNvSpPr/>
          <p:nvPr/>
        </p:nvSpPr>
        <p:spPr>
          <a:xfrm>
            <a:off x="7502091" y="3759517"/>
            <a:ext cx="320070" cy="330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7873556" y="3739951"/>
            <a:ext cx="633507" cy="369332"/>
          </a:xfrm>
          <a:prstGeom prst="rect">
            <a:avLst/>
          </a:prstGeom>
          <a:noFill/>
        </p:spPr>
        <p:txBody>
          <a:bodyPr wrap="none" rtlCol="0">
            <a:spAutoFit/>
          </a:bodyPr>
          <a:lstStyle/>
          <a:p>
            <a:r>
              <a:rPr lang="en-US" dirty="0" err="1" smtClean="0"/>
              <a:t>Bdot</a:t>
            </a:r>
            <a:endParaRPr lang="en-US" dirty="0"/>
          </a:p>
        </p:txBody>
      </p:sp>
    </p:spTree>
    <p:extLst>
      <p:ext uri="{BB962C8B-B14F-4D97-AF65-F5344CB8AC3E}">
        <p14:creationId xmlns:p14="http://schemas.microsoft.com/office/powerpoint/2010/main" val="229996295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pic>
        <p:nvPicPr>
          <p:cNvPr id="11" name="Picture 10"/>
          <p:cNvPicPr>
            <a:picLocks noChangeAspect="1"/>
          </p:cNvPicPr>
          <p:nvPr/>
        </p:nvPicPr>
        <p:blipFill>
          <a:blip r:embed="rId6"/>
          <a:stretch>
            <a:fillRect/>
          </a:stretch>
        </p:blipFill>
        <p:spPr>
          <a:xfrm>
            <a:off x="1080493" y="61088"/>
            <a:ext cx="537923" cy="628741"/>
          </a:xfrm>
          <a:prstGeom prst="rect">
            <a:avLst/>
          </a:prstGeom>
        </p:spPr>
      </p:pic>
      <p:pic>
        <p:nvPicPr>
          <p:cNvPr id="18" name="Picture 17"/>
          <p:cNvPicPr>
            <a:picLocks noChangeAspect="1"/>
          </p:cNvPicPr>
          <p:nvPr/>
        </p:nvPicPr>
        <p:blipFill>
          <a:blip r:embed="rId5"/>
          <a:stretch>
            <a:fillRect/>
          </a:stretch>
        </p:blipFill>
        <p:spPr>
          <a:xfrm>
            <a:off x="1" y="0"/>
            <a:ext cx="895300" cy="1068861"/>
          </a:xfrm>
          <a:prstGeom prst="rect">
            <a:avLst/>
          </a:prstGeom>
        </p:spPr>
      </p:pic>
      <p:pic>
        <p:nvPicPr>
          <p:cNvPr id="22" name="Picture 21"/>
          <p:cNvPicPr>
            <a:picLocks noChangeAspect="1"/>
          </p:cNvPicPr>
          <p:nvPr/>
        </p:nvPicPr>
        <p:blipFill>
          <a:blip r:embed="rId6"/>
          <a:stretch>
            <a:fillRect/>
          </a:stretch>
        </p:blipFill>
        <p:spPr>
          <a:xfrm>
            <a:off x="0" y="6461729"/>
            <a:ext cx="338955" cy="396181"/>
          </a:xfrm>
          <a:prstGeom prst="rect">
            <a:avLst/>
          </a:prstGeom>
        </p:spPr>
      </p:pic>
      <p:sp>
        <p:nvSpPr>
          <p:cNvPr id="19" name="TextBox 18"/>
          <p:cNvSpPr txBox="1"/>
          <p:nvPr/>
        </p:nvSpPr>
        <p:spPr>
          <a:xfrm>
            <a:off x="3052586" y="-16995"/>
            <a:ext cx="3054780" cy="584776"/>
          </a:xfrm>
          <a:prstGeom prst="rect">
            <a:avLst/>
          </a:prstGeom>
          <a:noFill/>
        </p:spPr>
        <p:txBody>
          <a:bodyPr wrap="none" rtlCol="0">
            <a:spAutoFit/>
          </a:bodyPr>
          <a:lstStyle/>
          <a:p>
            <a:pPr algn="ctr"/>
            <a:r>
              <a:rPr lang="en-US" sz="3200" i="1" dirty="0" smtClean="0"/>
              <a:t>Combining Units </a:t>
            </a:r>
            <a:endParaRPr lang="en-US" sz="3200" i="1" dirty="0"/>
          </a:p>
        </p:txBody>
      </p:sp>
      <p:pic>
        <p:nvPicPr>
          <p:cNvPr id="23" name="Picture 22"/>
          <p:cNvPicPr>
            <a:picLocks noChangeAspect="1"/>
          </p:cNvPicPr>
          <p:nvPr/>
        </p:nvPicPr>
        <p:blipFill>
          <a:blip r:embed="rId7"/>
          <a:stretch>
            <a:fillRect/>
          </a:stretch>
        </p:blipFill>
        <p:spPr>
          <a:xfrm>
            <a:off x="8303230" y="0"/>
            <a:ext cx="840770" cy="859455"/>
          </a:xfrm>
          <a:prstGeom prst="rect">
            <a:avLst/>
          </a:prstGeom>
        </p:spPr>
      </p:pic>
      <p:sp>
        <p:nvSpPr>
          <p:cNvPr id="20" name="Rectangle 4"/>
          <p:cNvSpPr txBox="1">
            <a:spLocks noChangeArrowheads="1"/>
          </p:cNvSpPr>
          <p:nvPr/>
        </p:nvSpPr>
        <p:spPr>
          <a:xfrm>
            <a:off x="82698" y="1401785"/>
            <a:ext cx="8705932" cy="907064"/>
          </a:xfrm>
          <a:prstGeom prst="rect">
            <a:avLst/>
          </a:prstGeom>
          <a:noFill/>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Clr>
                <a:srgbClr val="800000"/>
              </a:buClr>
              <a:buFont typeface="Wingdings" charset="2"/>
              <a:buChar char="q"/>
            </a:pPr>
            <a:r>
              <a:rPr lang="en-US" sz="2400" dirty="0" smtClean="0">
                <a:solidFill>
                  <a:srgbClr val="000000"/>
                </a:solidFill>
                <a:cs typeface="Arial" charset="0"/>
              </a:rPr>
              <a:t> </a:t>
            </a:r>
            <a:r>
              <a:rPr lang="en-US" sz="2400" dirty="0" smtClean="0">
                <a:solidFill>
                  <a:srgbClr val="000000"/>
                </a:solidFill>
                <a:cs typeface="Arial" charset="0"/>
              </a:rPr>
              <a:t>More complicated configurations are possible: e.g. laser driven shocks that generate magnetic fields + turbulence </a:t>
            </a:r>
            <a:r>
              <a:rPr lang="en-US" sz="1800" dirty="0" smtClean="0">
                <a:solidFill>
                  <a:srgbClr val="000000"/>
                </a:solidFill>
                <a:cs typeface="Arial" charset="0"/>
              </a:rPr>
              <a:t>(</a:t>
            </a:r>
            <a:r>
              <a:rPr lang="en-US" sz="1800" dirty="0" err="1" smtClean="0">
                <a:solidFill>
                  <a:srgbClr val="000000"/>
                </a:solidFill>
                <a:cs typeface="Arial" charset="0"/>
              </a:rPr>
              <a:t>Meinecke</a:t>
            </a:r>
            <a:r>
              <a:rPr lang="en-US" sz="1800" dirty="0" smtClean="0">
                <a:solidFill>
                  <a:srgbClr val="000000"/>
                </a:solidFill>
                <a:cs typeface="Arial" charset="0"/>
              </a:rPr>
              <a:t> et al. 2014)</a:t>
            </a:r>
          </a:p>
          <a:p>
            <a:pPr algn="l">
              <a:buClr>
                <a:srgbClr val="800000"/>
              </a:buClr>
            </a:pPr>
            <a:endParaRPr lang="en-US" sz="2400" dirty="0" smtClean="0">
              <a:solidFill>
                <a:srgbClr val="000000"/>
              </a:solidFill>
              <a:cs typeface="Arial" charset="0"/>
            </a:endParaRPr>
          </a:p>
        </p:txBody>
      </p:sp>
      <p:sp>
        <p:nvSpPr>
          <p:cNvPr id="15" name="TextBox 14"/>
          <p:cNvSpPr txBox="1"/>
          <p:nvPr/>
        </p:nvSpPr>
        <p:spPr>
          <a:xfrm>
            <a:off x="7374998" y="644133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7" name="Picture 16" descr="Figure1.pdf"/>
          <p:cNvPicPr>
            <a:picLocks noChangeAspect="1"/>
          </p:cNvPicPr>
          <p:nvPr/>
        </p:nvPicPr>
        <p:blipFill rotWithShape="1">
          <a:blip r:embed="rId8">
            <a:extLst>
              <a:ext uri="{28A0092B-C50C-407E-A947-70E740481C1C}">
                <a14:useLocalDpi xmlns:a14="http://schemas.microsoft.com/office/drawing/2010/main" val="0"/>
              </a:ext>
            </a:extLst>
          </a:blip>
          <a:srcRect l="50489" t="355" r="5354" b="17214"/>
          <a:stretch/>
        </p:blipFill>
        <p:spPr>
          <a:xfrm>
            <a:off x="338955" y="2496443"/>
            <a:ext cx="3495761" cy="3203526"/>
          </a:xfrm>
          <a:prstGeom prst="rect">
            <a:avLst/>
          </a:prstGeom>
        </p:spPr>
      </p:pic>
      <p:sp>
        <p:nvSpPr>
          <p:cNvPr id="2" name="Rectangle 1"/>
          <p:cNvSpPr/>
          <p:nvPr/>
        </p:nvSpPr>
        <p:spPr>
          <a:xfrm>
            <a:off x="449505" y="2669624"/>
            <a:ext cx="719446" cy="3607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1" name="Nuovo progetto 1.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19583" t="2346" r="20000"/>
          <a:stretch/>
        </p:blipFill>
        <p:spPr>
          <a:xfrm>
            <a:off x="4329779" y="2193405"/>
            <a:ext cx="4380537" cy="3982764"/>
          </a:xfrm>
          <a:prstGeom prst="rect">
            <a:avLst/>
          </a:prstGeom>
        </p:spPr>
      </p:pic>
    </p:spTree>
    <p:extLst>
      <p:ext uri="{BB962C8B-B14F-4D97-AF65-F5344CB8AC3E}">
        <p14:creationId xmlns:p14="http://schemas.microsoft.com/office/powerpoint/2010/main" val="28410383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40"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1"/>
                                        </p:tgtEl>
                                      </p:cBhvr>
                                    </p:cmd>
                                  </p:childTnLst>
                                </p:cTn>
                              </p:par>
                            </p:childTnLst>
                          </p:cTn>
                        </p:par>
                      </p:childTnLst>
                    </p:cTn>
                  </p:par>
                </p:childTnLst>
              </p:cTn>
              <p:nextCondLst>
                <p:cond evt="onClick" delay="0">
                  <p:tgtEl>
                    <p:spTgt spid="31"/>
                  </p:tgtEl>
                </p:cond>
              </p:nextCondLst>
            </p:seq>
            <p:video>
              <p:cMediaNode vol="80000">
                <p:cTn id="12" repeatCount="indefinite" fill="hold" display="0">
                  <p:stCondLst>
                    <p:cond delay="indefinite"/>
                  </p:stCondLst>
                </p:cTn>
                <p:tgtEl>
                  <p:spTgt spid="31"/>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pic>
        <p:nvPicPr>
          <p:cNvPr id="11" name="Picture 10"/>
          <p:cNvPicPr>
            <a:picLocks noChangeAspect="1"/>
          </p:cNvPicPr>
          <p:nvPr/>
        </p:nvPicPr>
        <p:blipFill>
          <a:blip r:embed="rId4"/>
          <a:stretch>
            <a:fillRect/>
          </a:stretch>
        </p:blipFill>
        <p:spPr>
          <a:xfrm>
            <a:off x="1080493" y="61088"/>
            <a:ext cx="537923" cy="628741"/>
          </a:xfrm>
          <a:prstGeom prst="rect">
            <a:avLst/>
          </a:prstGeom>
        </p:spPr>
      </p:pic>
      <p:pic>
        <p:nvPicPr>
          <p:cNvPr id="18" name="Picture 17"/>
          <p:cNvPicPr>
            <a:picLocks noChangeAspect="1"/>
          </p:cNvPicPr>
          <p:nvPr/>
        </p:nvPicPr>
        <p:blipFill>
          <a:blip r:embed="rId3"/>
          <a:stretch>
            <a:fillRect/>
          </a:stretch>
        </p:blipFill>
        <p:spPr>
          <a:xfrm>
            <a:off x="1" y="0"/>
            <a:ext cx="895300" cy="1068861"/>
          </a:xfrm>
          <a:prstGeom prst="rect">
            <a:avLst/>
          </a:prstGeom>
        </p:spPr>
      </p:pic>
      <p:pic>
        <p:nvPicPr>
          <p:cNvPr id="22" name="Picture 21"/>
          <p:cNvPicPr>
            <a:picLocks noChangeAspect="1"/>
          </p:cNvPicPr>
          <p:nvPr/>
        </p:nvPicPr>
        <p:blipFill>
          <a:blip r:embed="rId4"/>
          <a:stretch>
            <a:fillRect/>
          </a:stretch>
        </p:blipFill>
        <p:spPr>
          <a:xfrm>
            <a:off x="0" y="6461729"/>
            <a:ext cx="338955" cy="396181"/>
          </a:xfrm>
          <a:prstGeom prst="rect">
            <a:avLst/>
          </a:prstGeom>
        </p:spPr>
      </p:pic>
      <p:sp>
        <p:nvSpPr>
          <p:cNvPr id="19" name="TextBox 18"/>
          <p:cNvSpPr txBox="1"/>
          <p:nvPr/>
        </p:nvSpPr>
        <p:spPr>
          <a:xfrm>
            <a:off x="3583985" y="-16995"/>
            <a:ext cx="1991989" cy="584776"/>
          </a:xfrm>
          <a:prstGeom prst="rect">
            <a:avLst/>
          </a:prstGeom>
          <a:noFill/>
        </p:spPr>
        <p:txBody>
          <a:bodyPr wrap="none" rtlCol="0">
            <a:spAutoFit/>
          </a:bodyPr>
          <a:lstStyle/>
          <a:p>
            <a:pPr algn="ctr"/>
            <a:r>
              <a:rPr lang="en-US" sz="3200" i="1" dirty="0" smtClean="0"/>
              <a:t>Laser-Slab</a:t>
            </a:r>
            <a:endParaRPr lang="en-US" sz="3200" i="1" dirty="0"/>
          </a:p>
        </p:txBody>
      </p:sp>
      <p:pic>
        <p:nvPicPr>
          <p:cNvPr id="23" name="Picture 22"/>
          <p:cNvPicPr>
            <a:picLocks noChangeAspect="1"/>
          </p:cNvPicPr>
          <p:nvPr/>
        </p:nvPicPr>
        <p:blipFill>
          <a:blip r:embed="rId5"/>
          <a:stretch>
            <a:fillRect/>
          </a:stretch>
        </p:blipFill>
        <p:spPr>
          <a:xfrm>
            <a:off x="8303230" y="0"/>
            <a:ext cx="840770" cy="859455"/>
          </a:xfrm>
          <a:prstGeom prst="rect">
            <a:avLst/>
          </a:prstGeom>
        </p:spPr>
      </p:pic>
      <p:sp>
        <p:nvSpPr>
          <p:cNvPr id="20" name="Rectangle 4"/>
          <p:cNvSpPr txBox="1">
            <a:spLocks noChangeArrowheads="1"/>
          </p:cNvSpPr>
          <p:nvPr/>
        </p:nvSpPr>
        <p:spPr>
          <a:xfrm>
            <a:off x="82698" y="1401785"/>
            <a:ext cx="5493276" cy="3749832"/>
          </a:xfrm>
          <a:prstGeom prst="rect">
            <a:avLst/>
          </a:prstGeom>
          <a:noFill/>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Clr>
                <a:srgbClr val="800000"/>
              </a:buClr>
              <a:buFont typeface="Wingdings" charset="2"/>
              <a:buChar char="q"/>
            </a:pPr>
            <a:r>
              <a:rPr lang="en-US" sz="2400" dirty="0" smtClean="0">
                <a:solidFill>
                  <a:srgbClr val="000000"/>
                </a:solidFill>
                <a:cs typeface="Arial" charset="0"/>
              </a:rPr>
              <a:t> </a:t>
            </a:r>
            <a:r>
              <a:rPr lang="en-US" sz="2400" dirty="0" smtClean="0">
                <a:solidFill>
                  <a:srgbClr val="000000"/>
                </a:solidFill>
                <a:cs typeface="Arial" charset="0"/>
              </a:rPr>
              <a:t>Let’s try to run an HEDP related test with FLASH. This configuration is provided in the release!</a:t>
            </a:r>
          </a:p>
          <a:p>
            <a:pPr algn="l">
              <a:buClr>
                <a:srgbClr val="800000"/>
              </a:buClr>
              <a:buFont typeface="Wingdings" charset="2"/>
              <a:buChar char="q"/>
            </a:pPr>
            <a:endParaRPr lang="en-US" sz="2400" dirty="0">
              <a:solidFill>
                <a:srgbClr val="000000"/>
              </a:solidFill>
              <a:cs typeface="Arial" charset="0"/>
            </a:endParaRPr>
          </a:p>
          <a:p>
            <a:pPr algn="l">
              <a:buClr>
                <a:srgbClr val="800000"/>
              </a:buClr>
              <a:buFont typeface="Wingdings" charset="2"/>
              <a:buChar char="q"/>
            </a:pPr>
            <a:r>
              <a:rPr lang="en-US" sz="2400" dirty="0" smtClean="0">
                <a:solidFill>
                  <a:srgbClr val="000000"/>
                </a:solidFill>
                <a:cs typeface="Arial" charset="0"/>
              </a:rPr>
              <a:t> A simple laser beam illuminates an Aluminum slab inside Helium gas. We want to monitor the ablation for 3 ns.</a:t>
            </a:r>
          </a:p>
          <a:p>
            <a:pPr algn="l">
              <a:buClr>
                <a:srgbClr val="800000"/>
              </a:buClr>
              <a:buFont typeface="Wingdings" charset="2"/>
              <a:buChar char="q"/>
            </a:pPr>
            <a:endParaRPr lang="en-US" sz="2400" dirty="0">
              <a:solidFill>
                <a:srgbClr val="000000"/>
              </a:solidFill>
              <a:cs typeface="Arial" charset="0"/>
            </a:endParaRPr>
          </a:p>
          <a:p>
            <a:pPr algn="l">
              <a:buClr>
                <a:srgbClr val="800000"/>
              </a:buClr>
              <a:buFont typeface="Wingdings" charset="2"/>
              <a:buChar char="q"/>
            </a:pPr>
            <a:r>
              <a:rPr lang="en-US" sz="2400" dirty="0" smtClean="0">
                <a:solidFill>
                  <a:srgbClr val="000000"/>
                </a:solidFill>
                <a:cs typeface="Arial" charset="0"/>
              </a:rPr>
              <a:t> It can be found in the code’s tree under</a:t>
            </a:r>
          </a:p>
          <a:p>
            <a:pPr algn="l">
              <a:buClr>
                <a:srgbClr val="800000"/>
              </a:buClr>
            </a:pPr>
            <a:r>
              <a:rPr lang="en-US" sz="1800" dirty="0">
                <a:solidFill>
                  <a:srgbClr val="000000"/>
                </a:solidFill>
                <a:latin typeface="American Typewriter"/>
                <a:cs typeface="American Typewriter"/>
              </a:rPr>
              <a:t>source/Simulation/</a:t>
            </a:r>
            <a:r>
              <a:rPr lang="en-US" sz="1800" dirty="0" err="1">
                <a:solidFill>
                  <a:srgbClr val="000000"/>
                </a:solidFill>
                <a:latin typeface="American Typewriter"/>
                <a:cs typeface="American Typewriter"/>
              </a:rPr>
              <a:t>SimulationMain</a:t>
            </a:r>
            <a:r>
              <a:rPr lang="en-US" sz="1800" dirty="0">
                <a:solidFill>
                  <a:srgbClr val="000000"/>
                </a:solidFill>
                <a:latin typeface="American Typewriter"/>
                <a:cs typeface="American Typewriter"/>
              </a:rPr>
              <a:t>/</a:t>
            </a:r>
            <a:r>
              <a:rPr lang="en-US" sz="1800" dirty="0" err="1">
                <a:solidFill>
                  <a:srgbClr val="000000"/>
                </a:solidFill>
                <a:latin typeface="American Typewriter"/>
                <a:cs typeface="American Typewriter"/>
              </a:rPr>
              <a:t>LaserSlab</a:t>
            </a:r>
            <a:endParaRPr lang="en-US" sz="1800" dirty="0" smtClean="0">
              <a:solidFill>
                <a:srgbClr val="000000"/>
              </a:solidFill>
              <a:latin typeface="American Typewriter"/>
              <a:cs typeface="American Typewriter"/>
            </a:endParaRPr>
          </a:p>
        </p:txBody>
      </p:sp>
      <p:sp>
        <p:nvSpPr>
          <p:cNvPr id="15" name="TextBox 14"/>
          <p:cNvSpPr txBox="1"/>
          <p:nvPr/>
        </p:nvSpPr>
        <p:spPr>
          <a:xfrm>
            <a:off x="7374998" y="644133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3" name="Picture 2" descr="lasslab-schematic.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7740" y="917175"/>
            <a:ext cx="3270972" cy="5451619"/>
          </a:xfrm>
          <a:prstGeom prst="rect">
            <a:avLst/>
          </a:prstGeom>
        </p:spPr>
      </p:pic>
    </p:spTree>
    <p:extLst>
      <p:ext uri="{BB962C8B-B14F-4D97-AF65-F5344CB8AC3E}">
        <p14:creationId xmlns:p14="http://schemas.microsoft.com/office/powerpoint/2010/main" val="425686448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pic>
        <p:nvPicPr>
          <p:cNvPr id="11" name="Picture 10"/>
          <p:cNvPicPr>
            <a:picLocks noChangeAspect="1"/>
          </p:cNvPicPr>
          <p:nvPr/>
        </p:nvPicPr>
        <p:blipFill>
          <a:blip r:embed="rId4"/>
          <a:stretch>
            <a:fillRect/>
          </a:stretch>
        </p:blipFill>
        <p:spPr>
          <a:xfrm>
            <a:off x="1080493" y="61088"/>
            <a:ext cx="537923" cy="628741"/>
          </a:xfrm>
          <a:prstGeom prst="rect">
            <a:avLst/>
          </a:prstGeom>
        </p:spPr>
      </p:pic>
      <p:pic>
        <p:nvPicPr>
          <p:cNvPr id="18" name="Picture 17"/>
          <p:cNvPicPr>
            <a:picLocks noChangeAspect="1"/>
          </p:cNvPicPr>
          <p:nvPr/>
        </p:nvPicPr>
        <p:blipFill>
          <a:blip r:embed="rId3"/>
          <a:stretch>
            <a:fillRect/>
          </a:stretch>
        </p:blipFill>
        <p:spPr>
          <a:xfrm>
            <a:off x="1" y="0"/>
            <a:ext cx="895300" cy="1068861"/>
          </a:xfrm>
          <a:prstGeom prst="rect">
            <a:avLst/>
          </a:prstGeom>
        </p:spPr>
      </p:pic>
      <p:pic>
        <p:nvPicPr>
          <p:cNvPr id="22" name="Picture 21"/>
          <p:cNvPicPr>
            <a:picLocks noChangeAspect="1"/>
          </p:cNvPicPr>
          <p:nvPr/>
        </p:nvPicPr>
        <p:blipFill>
          <a:blip r:embed="rId4"/>
          <a:stretch>
            <a:fillRect/>
          </a:stretch>
        </p:blipFill>
        <p:spPr>
          <a:xfrm>
            <a:off x="0" y="6461729"/>
            <a:ext cx="338955" cy="396181"/>
          </a:xfrm>
          <a:prstGeom prst="rect">
            <a:avLst/>
          </a:prstGeom>
        </p:spPr>
      </p:pic>
      <p:sp>
        <p:nvSpPr>
          <p:cNvPr id="19" name="TextBox 18"/>
          <p:cNvSpPr txBox="1"/>
          <p:nvPr/>
        </p:nvSpPr>
        <p:spPr>
          <a:xfrm>
            <a:off x="3583985" y="-16995"/>
            <a:ext cx="1991989" cy="584776"/>
          </a:xfrm>
          <a:prstGeom prst="rect">
            <a:avLst/>
          </a:prstGeom>
          <a:noFill/>
        </p:spPr>
        <p:txBody>
          <a:bodyPr wrap="none" rtlCol="0">
            <a:spAutoFit/>
          </a:bodyPr>
          <a:lstStyle/>
          <a:p>
            <a:pPr algn="ctr"/>
            <a:r>
              <a:rPr lang="en-US" sz="3200" i="1" dirty="0" smtClean="0"/>
              <a:t>Laser-Slab</a:t>
            </a:r>
            <a:endParaRPr lang="en-US" sz="3200" i="1" dirty="0"/>
          </a:p>
        </p:txBody>
      </p:sp>
      <p:pic>
        <p:nvPicPr>
          <p:cNvPr id="23" name="Picture 22"/>
          <p:cNvPicPr>
            <a:picLocks noChangeAspect="1"/>
          </p:cNvPicPr>
          <p:nvPr/>
        </p:nvPicPr>
        <p:blipFill>
          <a:blip r:embed="rId5"/>
          <a:stretch>
            <a:fillRect/>
          </a:stretch>
        </p:blipFill>
        <p:spPr>
          <a:xfrm>
            <a:off x="8303230" y="0"/>
            <a:ext cx="840770" cy="859455"/>
          </a:xfrm>
          <a:prstGeom prst="rect">
            <a:avLst/>
          </a:prstGeom>
        </p:spPr>
      </p:pic>
      <p:sp>
        <p:nvSpPr>
          <p:cNvPr id="20" name="Rectangle 4"/>
          <p:cNvSpPr txBox="1">
            <a:spLocks noChangeArrowheads="1"/>
          </p:cNvSpPr>
          <p:nvPr/>
        </p:nvSpPr>
        <p:spPr>
          <a:xfrm>
            <a:off x="82698" y="1401785"/>
            <a:ext cx="8705932" cy="907064"/>
          </a:xfrm>
          <a:prstGeom prst="rect">
            <a:avLst/>
          </a:prstGeom>
          <a:noFill/>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Clr>
                <a:srgbClr val="800000"/>
              </a:buClr>
              <a:buFont typeface="Wingdings" charset="2"/>
              <a:buChar char="q"/>
            </a:pPr>
            <a:r>
              <a:rPr lang="en-US" sz="2400" dirty="0" smtClean="0">
                <a:solidFill>
                  <a:srgbClr val="000000"/>
                </a:solidFill>
                <a:cs typeface="Arial" charset="0"/>
              </a:rPr>
              <a:t> It’s a three-step process: </a:t>
            </a:r>
          </a:p>
          <a:p>
            <a:pPr algn="l">
              <a:buClr>
                <a:srgbClr val="800000"/>
              </a:buClr>
            </a:pPr>
            <a:r>
              <a:rPr lang="en-US" sz="2400" dirty="0">
                <a:solidFill>
                  <a:srgbClr val="000000"/>
                </a:solidFill>
                <a:cs typeface="Arial" charset="0"/>
              </a:rPr>
              <a:t>	</a:t>
            </a:r>
            <a:r>
              <a:rPr lang="en-US" sz="2400" dirty="0" smtClean="0">
                <a:solidFill>
                  <a:srgbClr val="000000"/>
                </a:solidFill>
                <a:cs typeface="Arial" charset="0"/>
              </a:rPr>
              <a:t>- setup (pull in necessary units from the code)</a:t>
            </a:r>
          </a:p>
          <a:p>
            <a:pPr algn="l">
              <a:buClr>
                <a:srgbClr val="800000"/>
              </a:buClr>
            </a:pPr>
            <a:r>
              <a:rPr lang="en-US" sz="1800" dirty="0" smtClean="0">
                <a:solidFill>
                  <a:srgbClr val="000000"/>
                </a:solidFill>
                <a:latin typeface="American Typewriter"/>
                <a:cs typeface="American Typewriter"/>
              </a:rPr>
              <a:t>&gt; .</a:t>
            </a:r>
            <a:r>
              <a:rPr lang="en-US" sz="1800" dirty="0">
                <a:solidFill>
                  <a:srgbClr val="000000"/>
                </a:solidFill>
                <a:latin typeface="American Typewriter"/>
                <a:cs typeface="American Typewriter"/>
              </a:rPr>
              <a:t>/setup -auto </a:t>
            </a:r>
            <a:r>
              <a:rPr lang="en-US" sz="1800" dirty="0" err="1">
                <a:solidFill>
                  <a:srgbClr val="000000"/>
                </a:solidFill>
                <a:latin typeface="American Typewriter"/>
                <a:cs typeface="American Typewriter"/>
              </a:rPr>
              <a:t>LaserSlab</a:t>
            </a:r>
            <a:r>
              <a:rPr lang="en-US" sz="1800" dirty="0">
                <a:solidFill>
                  <a:srgbClr val="000000"/>
                </a:solidFill>
                <a:latin typeface="American Typewriter"/>
                <a:cs typeface="American Typewriter"/>
              </a:rPr>
              <a:t> -2d -</a:t>
            </a:r>
            <a:r>
              <a:rPr lang="en-US" sz="1800" dirty="0" err="1">
                <a:solidFill>
                  <a:srgbClr val="000000"/>
                </a:solidFill>
                <a:latin typeface="American Typewriter"/>
                <a:cs typeface="American Typewriter"/>
              </a:rPr>
              <a:t>nxb</a:t>
            </a:r>
            <a:r>
              <a:rPr lang="en-US" sz="1800" dirty="0">
                <a:solidFill>
                  <a:srgbClr val="000000"/>
                </a:solidFill>
                <a:latin typeface="American Typewriter"/>
                <a:cs typeface="American Typewriter"/>
              </a:rPr>
              <a:t>=16 -</a:t>
            </a:r>
            <a:r>
              <a:rPr lang="en-US" sz="1800" dirty="0" err="1">
                <a:solidFill>
                  <a:srgbClr val="000000"/>
                </a:solidFill>
                <a:latin typeface="American Typewriter"/>
                <a:cs typeface="American Typewriter"/>
              </a:rPr>
              <a:t>nyb</a:t>
            </a:r>
            <a:r>
              <a:rPr lang="en-US" sz="1800" dirty="0">
                <a:solidFill>
                  <a:srgbClr val="000000"/>
                </a:solidFill>
                <a:latin typeface="American Typewriter"/>
                <a:cs typeface="American Typewriter"/>
              </a:rPr>
              <a:t>=16 +hdf5typeio </a:t>
            </a:r>
            <a:r>
              <a:rPr lang="en-US" sz="1800" dirty="0" smtClean="0">
                <a:solidFill>
                  <a:srgbClr val="000000"/>
                </a:solidFill>
                <a:latin typeface="American Typewriter"/>
                <a:cs typeface="American Typewriter"/>
              </a:rPr>
              <a:t>species</a:t>
            </a:r>
            <a:r>
              <a:rPr lang="en-US" sz="1800" dirty="0">
                <a:solidFill>
                  <a:srgbClr val="000000"/>
                </a:solidFill>
                <a:latin typeface="American Typewriter"/>
                <a:cs typeface="American Typewriter"/>
              </a:rPr>
              <a:t>=</a:t>
            </a:r>
            <a:r>
              <a:rPr lang="en-US" sz="1800" dirty="0" err="1">
                <a:solidFill>
                  <a:srgbClr val="000000"/>
                </a:solidFill>
                <a:latin typeface="American Typewriter"/>
                <a:cs typeface="American Typewriter"/>
              </a:rPr>
              <a:t>cham,targ</a:t>
            </a:r>
            <a:r>
              <a:rPr lang="en-US" sz="1800" dirty="0">
                <a:solidFill>
                  <a:srgbClr val="000000"/>
                </a:solidFill>
                <a:latin typeface="American Typewriter"/>
                <a:cs typeface="American Typewriter"/>
              </a:rPr>
              <a:t> +</a:t>
            </a:r>
            <a:r>
              <a:rPr lang="en-US" sz="1800" dirty="0" err="1">
                <a:solidFill>
                  <a:srgbClr val="000000"/>
                </a:solidFill>
                <a:latin typeface="American Typewriter"/>
                <a:cs typeface="American Typewriter"/>
              </a:rPr>
              <a:t>mtmmmt</a:t>
            </a:r>
            <a:r>
              <a:rPr lang="en-US" sz="1800" dirty="0">
                <a:solidFill>
                  <a:srgbClr val="000000"/>
                </a:solidFill>
                <a:latin typeface="American Typewriter"/>
                <a:cs typeface="American Typewriter"/>
              </a:rPr>
              <a:t> +laser +uhd3t +</a:t>
            </a:r>
            <a:r>
              <a:rPr lang="en-US" sz="1800" dirty="0" err="1">
                <a:solidFill>
                  <a:srgbClr val="000000"/>
                </a:solidFill>
                <a:latin typeface="American Typewriter"/>
                <a:cs typeface="American Typewriter"/>
              </a:rPr>
              <a:t>mgd</a:t>
            </a:r>
            <a:r>
              <a:rPr lang="en-US" sz="1800" dirty="0">
                <a:solidFill>
                  <a:srgbClr val="000000"/>
                </a:solidFill>
                <a:latin typeface="American Typewriter"/>
                <a:cs typeface="American Typewriter"/>
              </a:rPr>
              <a:t> </a:t>
            </a:r>
            <a:r>
              <a:rPr lang="en-US" sz="1800" dirty="0" err="1">
                <a:solidFill>
                  <a:srgbClr val="000000"/>
                </a:solidFill>
                <a:latin typeface="American Typewriter"/>
                <a:cs typeface="American Typewriter"/>
              </a:rPr>
              <a:t>mgd_meshgroups</a:t>
            </a:r>
            <a:r>
              <a:rPr lang="en-US" sz="1800" dirty="0">
                <a:solidFill>
                  <a:srgbClr val="000000"/>
                </a:solidFill>
                <a:latin typeface="American Typewriter"/>
                <a:cs typeface="American Typewriter"/>
              </a:rPr>
              <a:t>=</a:t>
            </a:r>
            <a:r>
              <a:rPr lang="en-US" sz="1800" dirty="0" smtClean="0">
                <a:solidFill>
                  <a:srgbClr val="000000"/>
                </a:solidFill>
                <a:latin typeface="American Typewriter"/>
                <a:cs typeface="American Typewriter"/>
              </a:rPr>
              <a:t>6 -</a:t>
            </a:r>
            <a:r>
              <a:rPr lang="en-US" sz="1800" dirty="0" err="1" smtClean="0">
                <a:solidFill>
                  <a:srgbClr val="000000"/>
                </a:solidFill>
                <a:latin typeface="American Typewriter"/>
                <a:cs typeface="American Typewriter"/>
              </a:rPr>
              <a:t>parfile</a:t>
            </a:r>
            <a:r>
              <a:rPr lang="en-US" sz="1800" dirty="0" smtClean="0">
                <a:solidFill>
                  <a:srgbClr val="000000"/>
                </a:solidFill>
                <a:latin typeface="American Typewriter"/>
                <a:cs typeface="American Typewriter"/>
              </a:rPr>
              <a:t>=</a:t>
            </a:r>
            <a:r>
              <a:rPr lang="en-US" sz="1800" dirty="0" err="1" smtClean="0">
                <a:solidFill>
                  <a:srgbClr val="000000"/>
                </a:solidFill>
                <a:latin typeface="American Typewriter"/>
                <a:cs typeface="American Typewriter"/>
              </a:rPr>
              <a:t>example.par</a:t>
            </a:r>
            <a:r>
              <a:rPr lang="en-US" sz="1800" dirty="0" smtClean="0">
                <a:solidFill>
                  <a:srgbClr val="000000"/>
                </a:solidFill>
                <a:latin typeface="American Typewriter"/>
                <a:cs typeface="American Typewriter"/>
              </a:rPr>
              <a:t> </a:t>
            </a:r>
          </a:p>
          <a:p>
            <a:pPr algn="l">
              <a:buClr>
                <a:srgbClr val="800000"/>
              </a:buClr>
            </a:pPr>
            <a:endParaRPr lang="en-US" sz="2400" dirty="0" smtClean="0">
              <a:solidFill>
                <a:srgbClr val="000000"/>
              </a:solidFill>
              <a:cs typeface="Arial" charset="0"/>
            </a:endParaRPr>
          </a:p>
          <a:p>
            <a:pPr algn="l">
              <a:buClr>
                <a:srgbClr val="800000"/>
              </a:buClr>
            </a:pPr>
            <a:r>
              <a:rPr lang="en-US" sz="2400" dirty="0">
                <a:solidFill>
                  <a:srgbClr val="000000"/>
                </a:solidFill>
                <a:cs typeface="Arial" charset="0"/>
              </a:rPr>
              <a:t>	</a:t>
            </a:r>
            <a:r>
              <a:rPr lang="en-US" sz="2400" dirty="0" smtClean="0">
                <a:solidFill>
                  <a:srgbClr val="000000"/>
                </a:solidFill>
                <a:cs typeface="Arial" charset="0"/>
              </a:rPr>
              <a:t>- compile (create the executable)</a:t>
            </a:r>
          </a:p>
          <a:p>
            <a:pPr algn="l">
              <a:buClr>
                <a:srgbClr val="800000"/>
              </a:buClr>
            </a:pPr>
            <a:r>
              <a:rPr lang="en-US" sz="1800" dirty="0" smtClean="0">
                <a:solidFill>
                  <a:srgbClr val="000000"/>
                </a:solidFill>
                <a:latin typeface="American Typewriter"/>
                <a:cs typeface="American Typewriter"/>
              </a:rPr>
              <a:t>&gt; make </a:t>
            </a:r>
            <a:r>
              <a:rPr lang="en-US" sz="2400" dirty="0" smtClean="0">
                <a:solidFill>
                  <a:srgbClr val="000000"/>
                </a:solidFill>
                <a:cs typeface="American Typewriter"/>
              </a:rPr>
              <a:t>(or</a:t>
            </a:r>
            <a:r>
              <a:rPr lang="en-US" sz="1800" dirty="0" smtClean="0">
                <a:solidFill>
                  <a:srgbClr val="000000"/>
                </a:solidFill>
                <a:latin typeface="American Typewriter"/>
                <a:cs typeface="American Typewriter"/>
              </a:rPr>
              <a:t>  make –j4 </a:t>
            </a:r>
            <a:r>
              <a:rPr lang="en-US" sz="2400" dirty="0" smtClean="0">
                <a:solidFill>
                  <a:srgbClr val="000000"/>
                </a:solidFill>
                <a:cs typeface="American Typewriter"/>
              </a:rPr>
              <a:t>to use more processors)</a:t>
            </a:r>
            <a:endParaRPr lang="en-US" sz="2400" dirty="0" smtClean="0">
              <a:solidFill>
                <a:srgbClr val="000000"/>
              </a:solidFill>
              <a:cs typeface="Arial" charset="0"/>
            </a:endParaRPr>
          </a:p>
          <a:p>
            <a:pPr algn="l">
              <a:buClr>
                <a:srgbClr val="800000"/>
              </a:buClr>
            </a:pPr>
            <a:endParaRPr lang="en-US" sz="2400" dirty="0" smtClean="0">
              <a:solidFill>
                <a:srgbClr val="000000"/>
              </a:solidFill>
              <a:cs typeface="Arial" charset="0"/>
            </a:endParaRPr>
          </a:p>
          <a:p>
            <a:pPr algn="l">
              <a:buClr>
                <a:srgbClr val="800000"/>
              </a:buClr>
            </a:pPr>
            <a:r>
              <a:rPr lang="en-US" sz="2400" dirty="0">
                <a:solidFill>
                  <a:srgbClr val="000000"/>
                </a:solidFill>
                <a:cs typeface="Arial" charset="0"/>
              </a:rPr>
              <a:t>	</a:t>
            </a:r>
            <a:r>
              <a:rPr lang="en-US" sz="2400" dirty="0" smtClean="0">
                <a:solidFill>
                  <a:srgbClr val="000000"/>
                </a:solidFill>
                <a:cs typeface="Arial" charset="0"/>
              </a:rPr>
              <a:t>- run the simulation </a:t>
            </a:r>
            <a:endParaRPr lang="en-US" sz="1800" dirty="0" smtClean="0">
              <a:solidFill>
                <a:srgbClr val="000000"/>
              </a:solidFill>
              <a:cs typeface="Arial" charset="0"/>
            </a:endParaRPr>
          </a:p>
          <a:p>
            <a:pPr algn="l">
              <a:buClr>
                <a:srgbClr val="800000"/>
              </a:buClr>
            </a:pPr>
            <a:r>
              <a:rPr lang="en-US" sz="1800" dirty="0" smtClean="0">
                <a:solidFill>
                  <a:srgbClr val="000000"/>
                </a:solidFill>
                <a:latin typeface="American Typewriter"/>
                <a:cs typeface="American Typewriter"/>
              </a:rPr>
              <a:t>&gt; ./flash4 </a:t>
            </a:r>
            <a:r>
              <a:rPr lang="en-US" sz="2400" dirty="0">
                <a:solidFill>
                  <a:srgbClr val="000000"/>
                </a:solidFill>
                <a:cs typeface="American Typewriter"/>
              </a:rPr>
              <a:t>(or</a:t>
            </a:r>
            <a:r>
              <a:rPr lang="en-US" sz="2400" dirty="0">
                <a:solidFill>
                  <a:srgbClr val="000000"/>
                </a:solidFill>
                <a:latin typeface="American Typewriter"/>
                <a:cs typeface="American Typewriter"/>
              </a:rPr>
              <a:t>  </a:t>
            </a:r>
            <a:r>
              <a:rPr lang="en-US" sz="1800" dirty="0" err="1" smtClean="0">
                <a:solidFill>
                  <a:srgbClr val="000000"/>
                </a:solidFill>
                <a:latin typeface="American Typewriter"/>
                <a:cs typeface="American Typewriter"/>
              </a:rPr>
              <a:t>mpirun</a:t>
            </a:r>
            <a:r>
              <a:rPr lang="en-US" sz="1800" dirty="0" smtClean="0">
                <a:solidFill>
                  <a:srgbClr val="000000"/>
                </a:solidFill>
                <a:latin typeface="American Typewriter"/>
                <a:cs typeface="American Typewriter"/>
              </a:rPr>
              <a:t> –</a:t>
            </a:r>
            <a:r>
              <a:rPr lang="en-US" sz="1800" dirty="0" err="1" smtClean="0">
                <a:solidFill>
                  <a:srgbClr val="000000"/>
                </a:solidFill>
                <a:latin typeface="American Typewriter"/>
                <a:cs typeface="American Typewriter"/>
              </a:rPr>
              <a:t>np</a:t>
            </a:r>
            <a:r>
              <a:rPr lang="en-US" sz="1800" dirty="0" smtClean="0">
                <a:solidFill>
                  <a:srgbClr val="000000"/>
                </a:solidFill>
                <a:latin typeface="American Typewriter"/>
                <a:cs typeface="American Typewriter"/>
              </a:rPr>
              <a:t> 4 ./flash4</a:t>
            </a:r>
            <a:r>
              <a:rPr lang="en-US" sz="2400" dirty="0" smtClean="0">
                <a:solidFill>
                  <a:srgbClr val="000000"/>
                </a:solidFill>
                <a:latin typeface="American Typewriter"/>
                <a:cs typeface="American Typewriter"/>
              </a:rPr>
              <a:t> </a:t>
            </a:r>
            <a:r>
              <a:rPr lang="en-US" sz="2400" dirty="0">
                <a:solidFill>
                  <a:srgbClr val="000000"/>
                </a:solidFill>
                <a:cs typeface="American Typewriter"/>
              </a:rPr>
              <a:t>to use more </a:t>
            </a:r>
            <a:r>
              <a:rPr lang="en-US" sz="2400" dirty="0" smtClean="0">
                <a:solidFill>
                  <a:srgbClr val="000000"/>
                </a:solidFill>
                <a:cs typeface="American Typewriter"/>
              </a:rPr>
              <a:t>processors, req. MPI)</a:t>
            </a:r>
            <a:endParaRPr lang="en-US" sz="2400" dirty="0" smtClean="0">
              <a:solidFill>
                <a:srgbClr val="000000"/>
              </a:solidFill>
              <a:latin typeface="American Typewriter"/>
              <a:cs typeface="American Typewriter"/>
            </a:endParaRPr>
          </a:p>
        </p:txBody>
      </p:sp>
      <p:sp>
        <p:nvSpPr>
          <p:cNvPr id="15" name="TextBox 14"/>
          <p:cNvSpPr txBox="1"/>
          <p:nvPr/>
        </p:nvSpPr>
        <p:spPr>
          <a:xfrm>
            <a:off x="7374998" y="644133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spTree>
    <p:extLst>
      <p:ext uri="{BB962C8B-B14F-4D97-AF65-F5344CB8AC3E}">
        <p14:creationId xmlns:p14="http://schemas.microsoft.com/office/powerpoint/2010/main" val="1232549530"/>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pic>
        <p:nvPicPr>
          <p:cNvPr id="11" name="Picture 10"/>
          <p:cNvPicPr>
            <a:picLocks noChangeAspect="1"/>
          </p:cNvPicPr>
          <p:nvPr/>
        </p:nvPicPr>
        <p:blipFill>
          <a:blip r:embed="rId4"/>
          <a:stretch>
            <a:fillRect/>
          </a:stretch>
        </p:blipFill>
        <p:spPr>
          <a:xfrm>
            <a:off x="1080493" y="61088"/>
            <a:ext cx="537923" cy="628741"/>
          </a:xfrm>
          <a:prstGeom prst="rect">
            <a:avLst/>
          </a:prstGeom>
        </p:spPr>
      </p:pic>
      <p:pic>
        <p:nvPicPr>
          <p:cNvPr id="18" name="Picture 17"/>
          <p:cNvPicPr>
            <a:picLocks noChangeAspect="1"/>
          </p:cNvPicPr>
          <p:nvPr/>
        </p:nvPicPr>
        <p:blipFill>
          <a:blip r:embed="rId3"/>
          <a:stretch>
            <a:fillRect/>
          </a:stretch>
        </p:blipFill>
        <p:spPr>
          <a:xfrm>
            <a:off x="1" y="0"/>
            <a:ext cx="895300" cy="1068861"/>
          </a:xfrm>
          <a:prstGeom prst="rect">
            <a:avLst/>
          </a:prstGeom>
        </p:spPr>
      </p:pic>
      <p:pic>
        <p:nvPicPr>
          <p:cNvPr id="22" name="Picture 21"/>
          <p:cNvPicPr>
            <a:picLocks noChangeAspect="1"/>
          </p:cNvPicPr>
          <p:nvPr/>
        </p:nvPicPr>
        <p:blipFill>
          <a:blip r:embed="rId4"/>
          <a:stretch>
            <a:fillRect/>
          </a:stretch>
        </p:blipFill>
        <p:spPr>
          <a:xfrm>
            <a:off x="0" y="6461729"/>
            <a:ext cx="338955" cy="396181"/>
          </a:xfrm>
          <a:prstGeom prst="rect">
            <a:avLst/>
          </a:prstGeom>
        </p:spPr>
      </p:pic>
      <p:pic>
        <p:nvPicPr>
          <p:cNvPr id="23" name="Picture 22"/>
          <p:cNvPicPr>
            <a:picLocks noChangeAspect="1"/>
          </p:cNvPicPr>
          <p:nvPr/>
        </p:nvPicPr>
        <p:blipFill>
          <a:blip r:embed="rId5"/>
          <a:stretch>
            <a:fillRect/>
          </a:stretch>
        </p:blipFill>
        <p:spPr>
          <a:xfrm>
            <a:off x="8303230" y="0"/>
            <a:ext cx="840770" cy="859455"/>
          </a:xfrm>
          <a:prstGeom prst="rect">
            <a:avLst/>
          </a:prstGeom>
        </p:spPr>
      </p:pic>
      <p:sp>
        <p:nvSpPr>
          <p:cNvPr id="15" name="TextBox 14"/>
          <p:cNvSpPr txBox="1"/>
          <p:nvPr/>
        </p:nvSpPr>
        <p:spPr>
          <a:xfrm>
            <a:off x="7374998" y="644133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sp>
        <p:nvSpPr>
          <p:cNvPr id="14" name="TextBox 13"/>
          <p:cNvSpPr txBox="1"/>
          <p:nvPr/>
        </p:nvSpPr>
        <p:spPr>
          <a:xfrm>
            <a:off x="2713059" y="-16995"/>
            <a:ext cx="3733852" cy="584776"/>
          </a:xfrm>
          <a:prstGeom prst="rect">
            <a:avLst/>
          </a:prstGeom>
          <a:noFill/>
        </p:spPr>
        <p:txBody>
          <a:bodyPr wrap="none" rtlCol="0">
            <a:spAutoFit/>
          </a:bodyPr>
          <a:lstStyle/>
          <a:p>
            <a:pPr algn="ctr"/>
            <a:r>
              <a:rPr lang="en-US" sz="3200" i="1" dirty="0" smtClean="0"/>
              <a:t>Shortcut-cheat sheet</a:t>
            </a:r>
            <a:endParaRPr lang="en-US" sz="3200" i="1" dirty="0"/>
          </a:p>
        </p:txBody>
      </p:sp>
      <p:pic>
        <p:nvPicPr>
          <p:cNvPr id="2" name="Picture 1"/>
          <p:cNvPicPr>
            <a:picLocks noChangeAspect="1"/>
          </p:cNvPicPr>
          <p:nvPr/>
        </p:nvPicPr>
        <p:blipFill rotWithShape="1">
          <a:blip r:embed="rId6"/>
          <a:srcRect t="73775"/>
          <a:stretch/>
        </p:blipFill>
        <p:spPr>
          <a:xfrm>
            <a:off x="1066063" y="4527739"/>
            <a:ext cx="7130866" cy="1509409"/>
          </a:xfrm>
          <a:prstGeom prst="rect">
            <a:avLst/>
          </a:prstGeom>
        </p:spPr>
      </p:pic>
      <p:pic>
        <p:nvPicPr>
          <p:cNvPr id="16" name="Picture 15"/>
          <p:cNvPicPr>
            <a:picLocks noChangeAspect="1"/>
          </p:cNvPicPr>
          <p:nvPr/>
        </p:nvPicPr>
        <p:blipFill rotWithShape="1">
          <a:blip r:embed="rId6"/>
          <a:srcRect b="39034"/>
          <a:stretch/>
        </p:blipFill>
        <p:spPr>
          <a:xfrm>
            <a:off x="1219997" y="1068861"/>
            <a:ext cx="6948069" cy="3418962"/>
          </a:xfrm>
          <a:prstGeom prst="rect">
            <a:avLst/>
          </a:prstGeom>
        </p:spPr>
      </p:pic>
    </p:spTree>
    <p:extLst>
      <p:ext uri="{BB962C8B-B14F-4D97-AF65-F5344CB8AC3E}">
        <p14:creationId xmlns:p14="http://schemas.microsoft.com/office/powerpoint/2010/main" val="43493203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pic>
        <p:nvPicPr>
          <p:cNvPr id="11" name="Picture 10"/>
          <p:cNvPicPr>
            <a:picLocks noChangeAspect="1"/>
          </p:cNvPicPr>
          <p:nvPr/>
        </p:nvPicPr>
        <p:blipFill>
          <a:blip r:embed="rId4"/>
          <a:stretch>
            <a:fillRect/>
          </a:stretch>
        </p:blipFill>
        <p:spPr>
          <a:xfrm>
            <a:off x="1080493" y="61088"/>
            <a:ext cx="537923" cy="628741"/>
          </a:xfrm>
          <a:prstGeom prst="rect">
            <a:avLst/>
          </a:prstGeom>
        </p:spPr>
      </p:pic>
      <p:pic>
        <p:nvPicPr>
          <p:cNvPr id="18" name="Picture 17"/>
          <p:cNvPicPr>
            <a:picLocks noChangeAspect="1"/>
          </p:cNvPicPr>
          <p:nvPr/>
        </p:nvPicPr>
        <p:blipFill>
          <a:blip r:embed="rId3"/>
          <a:stretch>
            <a:fillRect/>
          </a:stretch>
        </p:blipFill>
        <p:spPr>
          <a:xfrm>
            <a:off x="1" y="0"/>
            <a:ext cx="895300" cy="1068861"/>
          </a:xfrm>
          <a:prstGeom prst="rect">
            <a:avLst/>
          </a:prstGeom>
        </p:spPr>
      </p:pic>
      <p:pic>
        <p:nvPicPr>
          <p:cNvPr id="22" name="Picture 21"/>
          <p:cNvPicPr>
            <a:picLocks noChangeAspect="1"/>
          </p:cNvPicPr>
          <p:nvPr/>
        </p:nvPicPr>
        <p:blipFill>
          <a:blip r:embed="rId4"/>
          <a:stretch>
            <a:fillRect/>
          </a:stretch>
        </p:blipFill>
        <p:spPr>
          <a:xfrm>
            <a:off x="0" y="6461729"/>
            <a:ext cx="338955" cy="396181"/>
          </a:xfrm>
          <a:prstGeom prst="rect">
            <a:avLst/>
          </a:prstGeom>
        </p:spPr>
      </p:pic>
      <p:sp>
        <p:nvSpPr>
          <p:cNvPr id="19" name="TextBox 18"/>
          <p:cNvSpPr txBox="1"/>
          <p:nvPr/>
        </p:nvSpPr>
        <p:spPr>
          <a:xfrm>
            <a:off x="3562265" y="-16995"/>
            <a:ext cx="2035433" cy="584776"/>
          </a:xfrm>
          <a:prstGeom prst="rect">
            <a:avLst/>
          </a:prstGeom>
          <a:noFill/>
        </p:spPr>
        <p:txBody>
          <a:bodyPr wrap="none" rtlCol="0">
            <a:spAutoFit/>
          </a:bodyPr>
          <a:lstStyle/>
          <a:p>
            <a:pPr algn="ctr"/>
            <a:r>
              <a:rPr lang="en-US" sz="3200" i="1" dirty="0" err="1" smtClean="0">
                <a:latin typeface="American Typewriter"/>
                <a:cs typeface="American Typewriter"/>
              </a:rPr>
              <a:t>flash.par</a:t>
            </a:r>
            <a:endParaRPr lang="en-US" sz="3200" i="1" dirty="0">
              <a:latin typeface="American Typewriter"/>
              <a:cs typeface="American Typewriter"/>
            </a:endParaRPr>
          </a:p>
        </p:txBody>
      </p:sp>
      <p:pic>
        <p:nvPicPr>
          <p:cNvPr id="23" name="Picture 22"/>
          <p:cNvPicPr>
            <a:picLocks noChangeAspect="1"/>
          </p:cNvPicPr>
          <p:nvPr/>
        </p:nvPicPr>
        <p:blipFill>
          <a:blip r:embed="rId5"/>
          <a:stretch>
            <a:fillRect/>
          </a:stretch>
        </p:blipFill>
        <p:spPr>
          <a:xfrm>
            <a:off x="8303230" y="0"/>
            <a:ext cx="840770" cy="859455"/>
          </a:xfrm>
          <a:prstGeom prst="rect">
            <a:avLst/>
          </a:prstGeom>
        </p:spPr>
      </p:pic>
      <p:sp>
        <p:nvSpPr>
          <p:cNvPr id="20" name="Rectangle 4"/>
          <p:cNvSpPr txBox="1">
            <a:spLocks noChangeArrowheads="1"/>
          </p:cNvSpPr>
          <p:nvPr/>
        </p:nvSpPr>
        <p:spPr>
          <a:xfrm>
            <a:off x="82698" y="1401785"/>
            <a:ext cx="8705932" cy="907064"/>
          </a:xfrm>
          <a:prstGeom prst="rect">
            <a:avLst/>
          </a:prstGeom>
          <a:noFill/>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Clr>
                <a:srgbClr val="800000"/>
              </a:buClr>
              <a:buFont typeface="Wingdings" charset="2"/>
              <a:buChar char="q"/>
            </a:pPr>
            <a:r>
              <a:rPr lang="en-US" sz="2400" dirty="0" smtClean="0">
                <a:solidFill>
                  <a:srgbClr val="000000"/>
                </a:solidFill>
                <a:cs typeface="Arial" charset="0"/>
              </a:rPr>
              <a:t> </a:t>
            </a:r>
            <a:r>
              <a:rPr lang="en-US" sz="2400" dirty="0" smtClean="0">
                <a:solidFill>
                  <a:srgbClr val="000000"/>
                </a:solidFill>
                <a:cs typeface="Arial" charset="0"/>
              </a:rPr>
              <a:t>the </a:t>
            </a:r>
            <a:r>
              <a:rPr lang="en-US" sz="2400" dirty="0" err="1" smtClean="0">
                <a:solidFill>
                  <a:srgbClr val="000000"/>
                </a:solidFill>
                <a:cs typeface="Arial" charset="0"/>
              </a:rPr>
              <a:t>f</a:t>
            </a:r>
            <a:r>
              <a:rPr lang="en-US" sz="2400" dirty="0" err="1" smtClean="0">
                <a:solidFill>
                  <a:srgbClr val="000000"/>
                </a:solidFill>
                <a:latin typeface="American Typewriter"/>
                <a:cs typeface="American Typewriter"/>
              </a:rPr>
              <a:t>lash.par</a:t>
            </a:r>
            <a:r>
              <a:rPr lang="en-US" sz="2400" dirty="0" smtClean="0">
                <a:solidFill>
                  <a:srgbClr val="000000"/>
                </a:solidFill>
                <a:cs typeface="Arial" charset="0"/>
              </a:rPr>
              <a:t> file controls runtime parameters</a:t>
            </a:r>
          </a:p>
          <a:p>
            <a:pPr algn="l">
              <a:buClr>
                <a:srgbClr val="800000"/>
              </a:buClr>
            </a:pPr>
            <a:endParaRPr lang="en-US" sz="2400" dirty="0" smtClean="0">
              <a:solidFill>
                <a:srgbClr val="000000"/>
              </a:solidFill>
              <a:cs typeface="Arial" charset="0"/>
            </a:endParaRPr>
          </a:p>
          <a:p>
            <a:pPr algn="l">
              <a:buClr>
                <a:srgbClr val="800000"/>
              </a:buClr>
              <a:buFont typeface="Wingdings" charset="2"/>
              <a:buChar char="q"/>
            </a:pPr>
            <a:r>
              <a:rPr lang="en-US" sz="2400" dirty="0" smtClean="0">
                <a:solidFill>
                  <a:srgbClr val="000000"/>
                </a:solidFill>
                <a:cs typeface="Arial" charset="0"/>
              </a:rPr>
              <a:t> let’s take a look…</a:t>
            </a:r>
            <a:endParaRPr lang="en-US" sz="2400" dirty="0" smtClean="0">
              <a:solidFill>
                <a:srgbClr val="000000"/>
              </a:solidFill>
              <a:latin typeface="American Typewriter"/>
              <a:cs typeface="American Typewriter"/>
            </a:endParaRPr>
          </a:p>
        </p:txBody>
      </p:sp>
      <p:sp>
        <p:nvSpPr>
          <p:cNvPr id="15" name="TextBox 14"/>
          <p:cNvSpPr txBox="1"/>
          <p:nvPr/>
        </p:nvSpPr>
        <p:spPr>
          <a:xfrm>
            <a:off x="7374998" y="644133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spTree>
    <p:extLst>
      <p:ext uri="{BB962C8B-B14F-4D97-AF65-F5344CB8AC3E}">
        <p14:creationId xmlns:p14="http://schemas.microsoft.com/office/powerpoint/2010/main" val="325292729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8" name="Picture 17"/>
          <p:cNvPicPr>
            <a:picLocks noChangeAspect="1"/>
          </p:cNvPicPr>
          <p:nvPr/>
        </p:nvPicPr>
        <p:blipFill>
          <a:blip r:embed="rId2"/>
          <a:stretch>
            <a:fillRect/>
          </a:stretch>
        </p:blipFill>
        <p:spPr>
          <a:xfrm>
            <a:off x="1" y="0"/>
            <a:ext cx="895300" cy="1068861"/>
          </a:xfrm>
          <a:prstGeom prst="rect">
            <a:avLst/>
          </a:prstGeom>
        </p:spPr>
      </p:pic>
      <p:pic>
        <p:nvPicPr>
          <p:cNvPr id="22" name="Picture 21"/>
          <p:cNvPicPr>
            <a:picLocks noChangeAspect="1"/>
          </p:cNvPicPr>
          <p:nvPr/>
        </p:nvPicPr>
        <p:blipFill>
          <a:blip r:embed="rId3"/>
          <a:stretch>
            <a:fillRect/>
          </a:stretch>
        </p:blipFill>
        <p:spPr>
          <a:xfrm>
            <a:off x="0" y="6461729"/>
            <a:ext cx="338955" cy="396181"/>
          </a:xfrm>
          <a:prstGeom prst="rect">
            <a:avLst/>
          </a:prstGeom>
        </p:spPr>
      </p:pic>
      <p:sp>
        <p:nvSpPr>
          <p:cNvPr id="19" name="TextBox 18"/>
          <p:cNvSpPr txBox="1"/>
          <p:nvPr/>
        </p:nvSpPr>
        <p:spPr>
          <a:xfrm>
            <a:off x="3831390" y="-16995"/>
            <a:ext cx="1497062" cy="584776"/>
          </a:xfrm>
          <a:prstGeom prst="rect">
            <a:avLst/>
          </a:prstGeom>
          <a:noFill/>
        </p:spPr>
        <p:txBody>
          <a:bodyPr wrap="none" rtlCol="0">
            <a:spAutoFit/>
          </a:bodyPr>
          <a:lstStyle/>
          <a:p>
            <a:pPr algn="ctr"/>
            <a:r>
              <a:rPr lang="en-US" sz="3200" i="1" dirty="0" smtClean="0"/>
              <a:t>Outline</a:t>
            </a:r>
            <a:endParaRPr lang="en-US" sz="3200" i="1" dirty="0"/>
          </a:p>
        </p:txBody>
      </p:sp>
      <p:pic>
        <p:nvPicPr>
          <p:cNvPr id="17" name="Picture 16"/>
          <p:cNvPicPr>
            <a:picLocks noChangeAspect="1"/>
          </p:cNvPicPr>
          <p:nvPr/>
        </p:nvPicPr>
        <p:blipFill>
          <a:blip r:embed="rId3"/>
          <a:stretch>
            <a:fillRect/>
          </a:stretch>
        </p:blipFill>
        <p:spPr>
          <a:xfrm>
            <a:off x="1080493" y="61088"/>
            <a:ext cx="537923" cy="628741"/>
          </a:xfrm>
          <a:prstGeom prst="rect">
            <a:avLst/>
          </a:prstGeom>
        </p:spPr>
      </p:pic>
      <p:pic>
        <p:nvPicPr>
          <p:cNvPr id="21" name="Picture 20"/>
          <p:cNvPicPr>
            <a:picLocks noChangeAspect="1"/>
          </p:cNvPicPr>
          <p:nvPr/>
        </p:nvPicPr>
        <p:blipFill>
          <a:blip r:embed="rId4"/>
          <a:stretch>
            <a:fillRect/>
          </a:stretch>
        </p:blipFill>
        <p:spPr>
          <a:xfrm>
            <a:off x="8303230" y="0"/>
            <a:ext cx="840770" cy="859455"/>
          </a:xfrm>
          <a:prstGeom prst="rect">
            <a:avLst/>
          </a:prstGeom>
        </p:spPr>
      </p:pic>
      <p:sp>
        <p:nvSpPr>
          <p:cNvPr id="14" name="TextBox 13"/>
          <p:cNvSpPr txBox="1"/>
          <p:nvPr/>
        </p:nvSpPr>
        <p:spPr>
          <a:xfrm>
            <a:off x="2114796" y="1500823"/>
            <a:ext cx="5506636" cy="4154983"/>
          </a:xfrm>
          <a:prstGeom prst="rect">
            <a:avLst/>
          </a:prstGeom>
          <a:noFill/>
          <a:ln>
            <a:solidFill>
              <a:srgbClr val="800000"/>
            </a:solidFill>
          </a:ln>
        </p:spPr>
        <p:txBody>
          <a:bodyPr wrap="none" rtlCol="0">
            <a:spAutoFit/>
          </a:bodyPr>
          <a:lstStyle/>
          <a:p>
            <a:pPr marL="285750" indent="-285750">
              <a:buClr>
                <a:schemeClr val="bg1">
                  <a:lumMod val="75000"/>
                </a:schemeClr>
              </a:buClr>
              <a:buFont typeface="Wingdings" charset="2"/>
              <a:buChar char="q"/>
            </a:pPr>
            <a:r>
              <a:rPr lang="en-US" sz="2400" dirty="0" smtClean="0">
                <a:solidFill>
                  <a:srgbClr val="BFBFBF"/>
                </a:solidFill>
              </a:rPr>
              <a:t> What is FLASH?</a:t>
            </a:r>
          </a:p>
          <a:p>
            <a:pPr marL="285750" indent="-285750">
              <a:buClr>
                <a:schemeClr val="bg1">
                  <a:lumMod val="75000"/>
                </a:schemeClr>
              </a:buClr>
              <a:buFont typeface="Wingdings" charset="2"/>
              <a:buChar char="q"/>
            </a:pPr>
            <a:endParaRPr lang="en-US" sz="2400" dirty="0">
              <a:solidFill>
                <a:schemeClr val="bg1">
                  <a:lumMod val="75000"/>
                </a:schemeClr>
              </a:solidFill>
            </a:endParaRPr>
          </a:p>
          <a:p>
            <a:pPr marL="285750" indent="-285750">
              <a:buClr>
                <a:schemeClr val="bg1">
                  <a:lumMod val="75000"/>
                </a:schemeClr>
              </a:buClr>
              <a:buFont typeface="Wingdings" charset="2"/>
              <a:buChar char="q"/>
            </a:pPr>
            <a:r>
              <a:rPr lang="en-US" sz="2400" dirty="0" smtClean="0">
                <a:solidFill>
                  <a:schemeClr val="bg1">
                    <a:lumMod val="75000"/>
                  </a:schemeClr>
                </a:solidFill>
              </a:rPr>
              <a:t> How do I get the code?</a:t>
            </a:r>
          </a:p>
          <a:p>
            <a:pPr marL="285750" indent="-285750">
              <a:buClr>
                <a:schemeClr val="bg1">
                  <a:lumMod val="75000"/>
                </a:schemeClr>
              </a:buClr>
              <a:buFont typeface="Wingdings" charset="2"/>
              <a:buChar char="q"/>
            </a:pPr>
            <a:endParaRPr lang="en-US" sz="2400" dirty="0" smtClean="0">
              <a:solidFill>
                <a:schemeClr val="bg1">
                  <a:lumMod val="75000"/>
                </a:schemeClr>
              </a:solidFill>
            </a:endParaRPr>
          </a:p>
          <a:p>
            <a:pPr marL="285750" indent="-285750">
              <a:buClr>
                <a:schemeClr val="bg1">
                  <a:lumMod val="75000"/>
                </a:schemeClr>
              </a:buClr>
              <a:buFont typeface="Wingdings" charset="2"/>
              <a:buChar char="q"/>
            </a:pPr>
            <a:r>
              <a:rPr lang="en-US" sz="2400" dirty="0" smtClean="0">
                <a:solidFill>
                  <a:schemeClr val="bg1">
                    <a:lumMod val="75000"/>
                  </a:schemeClr>
                </a:solidFill>
              </a:rPr>
              <a:t> How do I “install” it?  </a:t>
            </a:r>
          </a:p>
          <a:p>
            <a:pPr>
              <a:buClr>
                <a:schemeClr val="bg1">
                  <a:lumMod val="75000"/>
                </a:schemeClr>
              </a:buClr>
            </a:pPr>
            <a:endParaRPr lang="en-US" sz="2400" dirty="0">
              <a:solidFill>
                <a:schemeClr val="bg1">
                  <a:lumMod val="75000"/>
                </a:schemeClr>
              </a:solidFill>
            </a:endParaRPr>
          </a:p>
          <a:p>
            <a:pPr marL="285750" indent="-285750">
              <a:buClr>
                <a:schemeClr val="bg1">
                  <a:lumMod val="75000"/>
                </a:schemeClr>
              </a:buClr>
              <a:buFont typeface="Wingdings" charset="2"/>
              <a:buChar char="q"/>
            </a:pPr>
            <a:r>
              <a:rPr lang="en-US" sz="2400" dirty="0" smtClean="0">
                <a:solidFill>
                  <a:schemeClr val="bg1">
                    <a:lumMod val="75000"/>
                  </a:schemeClr>
                </a:solidFill>
              </a:rPr>
              <a:t> What does it do? </a:t>
            </a:r>
            <a:endParaRPr lang="en-US" sz="2400" dirty="0">
              <a:solidFill>
                <a:schemeClr val="bg1">
                  <a:lumMod val="75000"/>
                </a:schemeClr>
              </a:solidFill>
            </a:endParaRPr>
          </a:p>
          <a:p>
            <a:pPr marL="285750" indent="-285750">
              <a:buClr>
                <a:schemeClr val="bg1">
                  <a:lumMod val="75000"/>
                </a:schemeClr>
              </a:buClr>
              <a:buFont typeface="Wingdings" charset="2"/>
              <a:buChar char="q"/>
            </a:pPr>
            <a:endParaRPr lang="en-US" sz="2400" dirty="0" smtClean="0">
              <a:solidFill>
                <a:schemeClr val="bg1">
                  <a:lumMod val="75000"/>
                </a:schemeClr>
              </a:solidFill>
            </a:endParaRPr>
          </a:p>
          <a:p>
            <a:pPr marL="285750" indent="-285750">
              <a:buClr>
                <a:srgbClr val="800000"/>
              </a:buClr>
              <a:buFont typeface="Wingdings" charset="2"/>
              <a:buChar char="q"/>
            </a:pPr>
            <a:r>
              <a:rPr lang="en-US" sz="2400" dirty="0" smtClean="0">
                <a:solidFill>
                  <a:srgbClr val="000000"/>
                </a:solidFill>
              </a:rPr>
              <a:t> How do I see what it does?</a:t>
            </a:r>
          </a:p>
          <a:p>
            <a:pPr marL="285750" indent="-285750">
              <a:buClr>
                <a:schemeClr val="bg1">
                  <a:lumMod val="75000"/>
                </a:schemeClr>
              </a:buClr>
              <a:buFont typeface="Wingdings" charset="2"/>
              <a:buChar char="q"/>
            </a:pPr>
            <a:endParaRPr lang="en-US" sz="2400" dirty="0">
              <a:solidFill>
                <a:schemeClr val="bg1">
                  <a:lumMod val="75000"/>
                </a:schemeClr>
              </a:solidFill>
            </a:endParaRPr>
          </a:p>
          <a:p>
            <a:pPr marL="285750" indent="-285750">
              <a:buClr>
                <a:schemeClr val="bg1">
                  <a:lumMod val="75000"/>
                </a:schemeClr>
              </a:buClr>
              <a:buFont typeface="Wingdings" charset="2"/>
              <a:buChar char="q"/>
            </a:pPr>
            <a:r>
              <a:rPr lang="en-US" sz="2400" dirty="0" smtClean="0">
                <a:solidFill>
                  <a:schemeClr val="bg1">
                    <a:lumMod val="75000"/>
                  </a:schemeClr>
                </a:solidFill>
              </a:rPr>
              <a:t> How do I simulate my own experiment?</a:t>
            </a:r>
            <a:endParaRPr lang="en-US" sz="2400" dirty="0">
              <a:solidFill>
                <a:schemeClr val="bg1">
                  <a:lumMod val="75000"/>
                </a:schemeClr>
              </a:solidFill>
            </a:endParaRPr>
          </a:p>
        </p:txBody>
      </p:sp>
    </p:spTree>
    <p:extLst>
      <p:ext uri="{BB962C8B-B14F-4D97-AF65-F5344CB8AC3E}">
        <p14:creationId xmlns:p14="http://schemas.microsoft.com/office/powerpoint/2010/main" val="162440996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8" name="Picture 17"/>
          <p:cNvPicPr>
            <a:picLocks noChangeAspect="1"/>
          </p:cNvPicPr>
          <p:nvPr/>
        </p:nvPicPr>
        <p:blipFill>
          <a:blip r:embed="rId2"/>
          <a:stretch>
            <a:fillRect/>
          </a:stretch>
        </p:blipFill>
        <p:spPr>
          <a:xfrm>
            <a:off x="1" y="0"/>
            <a:ext cx="895300" cy="1068861"/>
          </a:xfrm>
          <a:prstGeom prst="rect">
            <a:avLst/>
          </a:prstGeom>
        </p:spPr>
      </p:pic>
      <p:pic>
        <p:nvPicPr>
          <p:cNvPr id="22" name="Picture 21"/>
          <p:cNvPicPr>
            <a:picLocks noChangeAspect="1"/>
          </p:cNvPicPr>
          <p:nvPr/>
        </p:nvPicPr>
        <p:blipFill>
          <a:blip r:embed="rId3"/>
          <a:stretch>
            <a:fillRect/>
          </a:stretch>
        </p:blipFill>
        <p:spPr>
          <a:xfrm>
            <a:off x="0" y="6461729"/>
            <a:ext cx="338955" cy="396181"/>
          </a:xfrm>
          <a:prstGeom prst="rect">
            <a:avLst/>
          </a:prstGeom>
        </p:spPr>
      </p:pic>
      <p:sp>
        <p:nvSpPr>
          <p:cNvPr id="19" name="TextBox 18"/>
          <p:cNvSpPr txBox="1"/>
          <p:nvPr/>
        </p:nvSpPr>
        <p:spPr>
          <a:xfrm>
            <a:off x="1878539" y="-16995"/>
            <a:ext cx="5402779" cy="584776"/>
          </a:xfrm>
          <a:prstGeom prst="rect">
            <a:avLst/>
          </a:prstGeom>
          <a:noFill/>
        </p:spPr>
        <p:txBody>
          <a:bodyPr wrap="none" rtlCol="0">
            <a:spAutoFit/>
          </a:bodyPr>
          <a:lstStyle/>
          <a:p>
            <a:pPr algn="ctr"/>
            <a:r>
              <a:rPr lang="en-US" sz="3200" i="1" dirty="0" smtClean="0"/>
              <a:t>Data analysis and visualization</a:t>
            </a:r>
            <a:endParaRPr lang="en-US" sz="3200" i="1" dirty="0"/>
          </a:p>
        </p:txBody>
      </p:sp>
      <p:pic>
        <p:nvPicPr>
          <p:cNvPr id="17" name="Picture 16"/>
          <p:cNvPicPr>
            <a:picLocks noChangeAspect="1"/>
          </p:cNvPicPr>
          <p:nvPr/>
        </p:nvPicPr>
        <p:blipFill>
          <a:blip r:embed="rId3"/>
          <a:stretch>
            <a:fillRect/>
          </a:stretch>
        </p:blipFill>
        <p:spPr>
          <a:xfrm>
            <a:off x="1080493" y="61088"/>
            <a:ext cx="537923" cy="628741"/>
          </a:xfrm>
          <a:prstGeom prst="rect">
            <a:avLst/>
          </a:prstGeom>
        </p:spPr>
      </p:pic>
      <p:pic>
        <p:nvPicPr>
          <p:cNvPr id="21" name="Picture 20"/>
          <p:cNvPicPr>
            <a:picLocks noChangeAspect="1"/>
          </p:cNvPicPr>
          <p:nvPr/>
        </p:nvPicPr>
        <p:blipFill>
          <a:blip r:embed="rId4"/>
          <a:stretch>
            <a:fillRect/>
          </a:stretch>
        </p:blipFill>
        <p:spPr>
          <a:xfrm>
            <a:off x="8303230" y="0"/>
            <a:ext cx="840770" cy="859455"/>
          </a:xfrm>
          <a:prstGeom prst="rect">
            <a:avLst/>
          </a:prstGeom>
        </p:spPr>
      </p:pic>
      <p:sp>
        <p:nvSpPr>
          <p:cNvPr id="16" name="Rectangle 4"/>
          <p:cNvSpPr txBox="1">
            <a:spLocks noChangeArrowheads="1"/>
          </p:cNvSpPr>
          <p:nvPr/>
        </p:nvSpPr>
        <p:spPr>
          <a:xfrm>
            <a:off x="82698" y="1401785"/>
            <a:ext cx="9061302" cy="3619959"/>
          </a:xfrm>
          <a:prstGeom prst="rect">
            <a:avLst/>
          </a:prstGeom>
          <a:noFill/>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Clr>
                <a:srgbClr val="800000"/>
              </a:buClr>
              <a:buFont typeface="Wingdings" charset="2"/>
              <a:buChar char="q"/>
            </a:pPr>
            <a:r>
              <a:rPr lang="en-US" sz="2400" dirty="0" smtClean="0">
                <a:solidFill>
                  <a:srgbClr val="000000"/>
                </a:solidFill>
                <a:cs typeface="Arial" charset="0"/>
              </a:rPr>
              <a:t> Any software capable of accessing HDF5 files </a:t>
            </a:r>
            <a:r>
              <a:rPr lang="en-US" sz="2400" dirty="0" smtClean="0">
                <a:solidFill>
                  <a:srgbClr val="000000"/>
                </a:solidFill>
                <a:cs typeface="Arial" charset="0"/>
              </a:rPr>
              <a:t>can be used to analyze the data. In practice the main contenders are:</a:t>
            </a:r>
          </a:p>
          <a:p>
            <a:pPr algn="l">
              <a:buClr>
                <a:srgbClr val="800000"/>
              </a:buClr>
              <a:buFont typeface="Wingdings" charset="2"/>
              <a:buChar char="q"/>
            </a:pPr>
            <a:endParaRPr lang="en-US" sz="2400" dirty="0">
              <a:solidFill>
                <a:srgbClr val="000000"/>
              </a:solidFill>
              <a:cs typeface="Arial" charset="0"/>
            </a:endParaRPr>
          </a:p>
          <a:p>
            <a:pPr lvl="1" algn="l">
              <a:buClr>
                <a:srgbClr val="800000"/>
              </a:buClr>
              <a:buFont typeface="Wingdings" charset="2"/>
              <a:buChar char="q"/>
            </a:pPr>
            <a:r>
              <a:rPr lang="en-US" sz="2000" dirty="0" smtClean="0">
                <a:solidFill>
                  <a:srgbClr val="000000"/>
                </a:solidFill>
                <a:cs typeface="Arial" charset="0"/>
              </a:rPr>
              <a:t> </a:t>
            </a:r>
            <a:r>
              <a:rPr lang="en-US" sz="2000" dirty="0" err="1" smtClean="0">
                <a:solidFill>
                  <a:srgbClr val="000000"/>
                </a:solidFill>
                <a:cs typeface="Arial" charset="0"/>
              </a:rPr>
              <a:t>VisIt</a:t>
            </a:r>
            <a:r>
              <a:rPr lang="en-US" sz="2000" dirty="0" smtClean="0">
                <a:solidFill>
                  <a:srgbClr val="000000"/>
                </a:solidFill>
                <a:cs typeface="Arial" charset="0"/>
              </a:rPr>
              <a:t> (freely available, </a:t>
            </a:r>
            <a:r>
              <a:rPr lang="en-US" sz="2000" dirty="0" smtClean="0">
                <a:hlinkClick r:id="rId5" action="ppaction://hlinkfile"/>
              </a:rPr>
              <a:t>visit.llnl.gov</a:t>
            </a:r>
            <a:r>
              <a:rPr lang="en-US" sz="2000" dirty="0" smtClean="0">
                <a:solidFill>
                  <a:srgbClr val="000000"/>
                </a:solidFill>
              </a:rPr>
              <a:t>)</a:t>
            </a:r>
            <a:r>
              <a:rPr lang="en-US" sz="2000" dirty="0" smtClean="0"/>
              <a:t>   </a:t>
            </a:r>
          </a:p>
          <a:p>
            <a:pPr lvl="1" algn="l">
              <a:buClr>
                <a:srgbClr val="800000"/>
              </a:buClr>
              <a:buFont typeface="Wingdings" charset="2"/>
              <a:buChar char="q"/>
            </a:pPr>
            <a:endParaRPr lang="en-US" sz="2000" dirty="0" smtClean="0">
              <a:solidFill>
                <a:srgbClr val="000000"/>
              </a:solidFill>
              <a:cs typeface="Arial" charset="0"/>
            </a:endParaRPr>
          </a:p>
          <a:p>
            <a:pPr lvl="1" algn="l">
              <a:buClr>
                <a:srgbClr val="800000"/>
              </a:buClr>
              <a:buFont typeface="Wingdings" charset="2"/>
              <a:buChar char="q"/>
            </a:pPr>
            <a:r>
              <a:rPr lang="en-US" sz="2000" dirty="0" smtClean="0">
                <a:solidFill>
                  <a:srgbClr val="000000"/>
                </a:solidFill>
                <a:cs typeface="Arial" charset="0"/>
              </a:rPr>
              <a:t> IDL   (proprietary but license is usually available, </a:t>
            </a:r>
            <a:r>
              <a:rPr lang="en-US" sz="2000" dirty="0" smtClean="0">
                <a:solidFill>
                  <a:srgbClr val="000000"/>
                </a:solidFill>
                <a:cs typeface="Arial" charset="0"/>
                <a:hlinkClick r:id="rId6"/>
              </a:rPr>
              <a:t>exelisvis.com</a:t>
            </a:r>
            <a:r>
              <a:rPr lang="en-US" sz="2000" dirty="0">
                <a:solidFill>
                  <a:srgbClr val="000000"/>
                </a:solidFill>
                <a:cs typeface="Arial" charset="0"/>
                <a:hlinkClick r:id="rId6"/>
              </a:rPr>
              <a:t>/ProductsServices/</a:t>
            </a:r>
            <a:r>
              <a:rPr lang="en-US" sz="2000" dirty="0" smtClean="0">
                <a:solidFill>
                  <a:srgbClr val="000000"/>
                </a:solidFill>
                <a:cs typeface="Arial" charset="0"/>
                <a:hlinkClick r:id="rId6"/>
              </a:rPr>
              <a:t>IDL.aspx</a:t>
            </a:r>
            <a:r>
              <a:rPr lang="en-US" sz="2000" dirty="0" smtClean="0">
                <a:solidFill>
                  <a:srgbClr val="000000"/>
                </a:solidFill>
              </a:rPr>
              <a:t>)</a:t>
            </a:r>
          </a:p>
          <a:p>
            <a:pPr lvl="1" algn="l">
              <a:buClr>
                <a:srgbClr val="800000"/>
              </a:buClr>
            </a:pPr>
            <a:endParaRPr lang="en-US" sz="2000" dirty="0" smtClean="0">
              <a:solidFill>
                <a:srgbClr val="000000"/>
              </a:solidFill>
              <a:cs typeface="Arial" charset="0"/>
            </a:endParaRPr>
          </a:p>
          <a:p>
            <a:pPr lvl="1" algn="l">
              <a:buClr>
                <a:srgbClr val="800000"/>
              </a:buClr>
              <a:buFont typeface="Wingdings" charset="2"/>
              <a:buChar char="q"/>
            </a:pPr>
            <a:r>
              <a:rPr lang="en-US" sz="2000" dirty="0">
                <a:solidFill>
                  <a:srgbClr val="000000"/>
                </a:solidFill>
                <a:cs typeface="Arial" charset="0"/>
              </a:rPr>
              <a:t> </a:t>
            </a:r>
            <a:r>
              <a:rPr lang="en-US" sz="2000" dirty="0" err="1" smtClean="0">
                <a:solidFill>
                  <a:srgbClr val="000000"/>
                </a:solidFill>
                <a:cs typeface="Arial" charset="0"/>
              </a:rPr>
              <a:t>yt</a:t>
            </a:r>
            <a:r>
              <a:rPr lang="en-US" sz="2000" dirty="0">
                <a:solidFill>
                  <a:srgbClr val="000000"/>
                </a:solidFill>
                <a:cs typeface="Arial" charset="0"/>
              </a:rPr>
              <a:t> </a:t>
            </a:r>
            <a:r>
              <a:rPr lang="en-US" sz="2000" dirty="0" smtClean="0">
                <a:solidFill>
                  <a:srgbClr val="000000"/>
                </a:solidFill>
                <a:cs typeface="Arial" charset="0"/>
              </a:rPr>
              <a:t>+ </a:t>
            </a:r>
            <a:r>
              <a:rPr lang="en-US" sz="2000" dirty="0" err="1" smtClean="0">
                <a:solidFill>
                  <a:srgbClr val="000000"/>
                </a:solidFill>
                <a:cs typeface="Arial" charset="0"/>
              </a:rPr>
              <a:t>matplotlib</a:t>
            </a:r>
            <a:r>
              <a:rPr lang="en-US" sz="2000" dirty="0" smtClean="0">
                <a:solidFill>
                  <a:srgbClr val="000000"/>
                </a:solidFill>
                <a:cs typeface="Arial" charset="0"/>
              </a:rPr>
              <a:t> (</a:t>
            </a:r>
            <a:r>
              <a:rPr lang="en-US" sz="2000" dirty="0">
                <a:solidFill>
                  <a:srgbClr val="000000"/>
                </a:solidFill>
                <a:cs typeface="Arial" charset="0"/>
              </a:rPr>
              <a:t>publicly available, </a:t>
            </a:r>
            <a:r>
              <a:rPr lang="en-US" sz="2000" dirty="0" smtClean="0">
                <a:solidFill>
                  <a:srgbClr val="000000"/>
                </a:solidFill>
                <a:cs typeface="Arial" charset="0"/>
                <a:hlinkClick r:id="rId7"/>
              </a:rPr>
              <a:t>yt</a:t>
            </a:r>
            <a:r>
              <a:rPr lang="en-US" sz="2000" dirty="0">
                <a:solidFill>
                  <a:srgbClr val="000000"/>
                </a:solidFill>
                <a:cs typeface="Arial" charset="0"/>
                <a:hlinkClick r:id="rId7"/>
              </a:rPr>
              <a:t>-</a:t>
            </a:r>
            <a:r>
              <a:rPr lang="en-US" sz="2000" dirty="0" smtClean="0">
                <a:solidFill>
                  <a:srgbClr val="000000"/>
                </a:solidFill>
                <a:cs typeface="Arial" charset="0"/>
                <a:hlinkClick r:id="rId7"/>
              </a:rPr>
              <a:t>project.org</a:t>
            </a:r>
            <a:r>
              <a:rPr lang="en-US" sz="2000" dirty="0" smtClean="0">
                <a:solidFill>
                  <a:srgbClr val="000000"/>
                </a:solidFill>
                <a:cs typeface="Arial" charset="0"/>
              </a:rPr>
              <a:t>) </a:t>
            </a:r>
            <a:r>
              <a:rPr lang="en-US" sz="2000" dirty="0" smtClean="0">
                <a:solidFill>
                  <a:srgbClr val="000000"/>
                </a:solidFill>
                <a:cs typeface="Arial" charset="0"/>
              </a:rPr>
              <a:t>  </a:t>
            </a:r>
          </a:p>
          <a:p>
            <a:pPr lvl="1" algn="l">
              <a:buClr>
                <a:srgbClr val="800000"/>
              </a:buClr>
            </a:pPr>
            <a:endParaRPr lang="en-US" sz="2000" dirty="0">
              <a:solidFill>
                <a:srgbClr val="000000"/>
              </a:solidFill>
              <a:cs typeface="Arial" charset="0"/>
            </a:endParaRPr>
          </a:p>
        </p:txBody>
      </p:sp>
      <p:sp>
        <p:nvSpPr>
          <p:cNvPr id="20" name="Rectangle 19"/>
          <p:cNvSpPr/>
          <p:nvPr/>
        </p:nvSpPr>
        <p:spPr>
          <a:xfrm>
            <a:off x="82698" y="5191623"/>
            <a:ext cx="8503895" cy="830997"/>
          </a:xfrm>
          <a:prstGeom prst="rect">
            <a:avLst/>
          </a:prstGeom>
        </p:spPr>
        <p:txBody>
          <a:bodyPr wrap="square">
            <a:spAutoFit/>
          </a:bodyPr>
          <a:lstStyle/>
          <a:p>
            <a:pPr>
              <a:buClr>
                <a:srgbClr val="800000"/>
              </a:buClr>
              <a:buFont typeface="Wingdings" charset="2"/>
              <a:buChar char="q"/>
            </a:pPr>
            <a:r>
              <a:rPr lang="en-US" sz="2400" dirty="0">
                <a:solidFill>
                  <a:srgbClr val="000000"/>
                </a:solidFill>
                <a:cs typeface="Arial" charset="0"/>
              </a:rPr>
              <a:t> </a:t>
            </a:r>
            <a:r>
              <a:rPr lang="en-US" sz="2400" dirty="0" smtClean="0">
                <a:solidFill>
                  <a:srgbClr val="000000"/>
                </a:solidFill>
                <a:cs typeface="Arial" charset="0"/>
              </a:rPr>
              <a:t>A number of scripts and GUI/widgets are available to load and manipulate data with the released code</a:t>
            </a:r>
            <a:endParaRPr lang="en-US" sz="2400" dirty="0">
              <a:solidFill>
                <a:srgbClr val="000000"/>
              </a:solidFill>
              <a:cs typeface="Arial" charset="0"/>
            </a:endParaRPr>
          </a:p>
        </p:txBody>
      </p:sp>
    </p:spTree>
    <p:extLst>
      <p:ext uri="{BB962C8B-B14F-4D97-AF65-F5344CB8AC3E}">
        <p14:creationId xmlns:p14="http://schemas.microsoft.com/office/powerpoint/2010/main" val="324432966"/>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8" name="Picture 17"/>
          <p:cNvPicPr>
            <a:picLocks noChangeAspect="1"/>
          </p:cNvPicPr>
          <p:nvPr/>
        </p:nvPicPr>
        <p:blipFill>
          <a:blip r:embed="rId2"/>
          <a:stretch>
            <a:fillRect/>
          </a:stretch>
        </p:blipFill>
        <p:spPr>
          <a:xfrm>
            <a:off x="1" y="0"/>
            <a:ext cx="895300" cy="1068861"/>
          </a:xfrm>
          <a:prstGeom prst="rect">
            <a:avLst/>
          </a:prstGeom>
        </p:spPr>
      </p:pic>
      <p:pic>
        <p:nvPicPr>
          <p:cNvPr id="22" name="Picture 21"/>
          <p:cNvPicPr>
            <a:picLocks noChangeAspect="1"/>
          </p:cNvPicPr>
          <p:nvPr/>
        </p:nvPicPr>
        <p:blipFill>
          <a:blip r:embed="rId3"/>
          <a:stretch>
            <a:fillRect/>
          </a:stretch>
        </p:blipFill>
        <p:spPr>
          <a:xfrm>
            <a:off x="0" y="6461729"/>
            <a:ext cx="338955" cy="396181"/>
          </a:xfrm>
          <a:prstGeom prst="rect">
            <a:avLst/>
          </a:prstGeom>
        </p:spPr>
      </p:pic>
      <p:sp>
        <p:nvSpPr>
          <p:cNvPr id="19" name="TextBox 18"/>
          <p:cNvSpPr txBox="1"/>
          <p:nvPr/>
        </p:nvSpPr>
        <p:spPr>
          <a:xfrm>
            <a:off x="1878539" y="-16995"/>
            <a:ext cx="5402779" cy="584776"/>
          </a:xfrm>
          <a:prstGeom prst="rect">
            <a:avLst/>
          </a:prstGeom>
          <a:noFill/>
        </p:spPr>
        <p:txBody>
          <a:bodyPr wrap="none" rtlCol="0">
            <a:spAutoFit/>
          </a:bodyPr>
          <a:lstStyle/>
          <a:p>
            <a:pPr algn="ctr"/>
            <a:r>
              <a:rPr lang="en-US" sz="3200" i="1" dirty="0" smtClean="0"/>
              <a:t>Data analysis and visualization</a:t>
            </a:r>
            <a:endParaRPr lang="en-US" sz="3200" i="1" dirty="0"/>
          </a:p>
        </p:txBody>
      </p:sp>
      <p:pic>
        <p:nvPicPr>
          <p:cNvPr id="17" name="Picture 16"/>
          <p:cNvPicPr>
            <a:picLocks noChangeAspect="1"/>
          </p:cNvPicPr>
          <p:nvPr/>
        </p:nvPicPr>
        <p:blipFill>
          <a:blip r:embed="rId3"/>
          <a:stretch>
            <a:fillRect/>
          </a:stretch>
        </p:blipFill>
        <p:spPr>
          <a:xfrm>
            <a:off x="1080493" y="61088"/>
            <a:ext cx="537923" cy="628741"/>
          </a:xfrm>
          <a:prstGeom prst="rect">
            <a:avLst/>
          </a:prstGeom>
        </p:spPr>
      </p:pic>
      <p:pic>
        <p:nvPicPr>
          <p:cNvPr id="21" name="Picture 20"/>
          <p:cNvPicPr>
            <a:picLocks noChangeAspect="1"/>
          </p:cNvPicPr>
          <p:nvPr/>
        </p:nvPicPr>
        <p:blipFill>
          <a:blip r:embed="rId4"/>
          <a:stretch>
            <a:fillRect/>
          </a:stretch>
        </p:blipFill>
        <p:spPr>
          <a:xfrm>
            <a:off x="8303230" y="0"/>
            <a:ext cx="840770" cy="859455"/>
          </a:xfrm>
          <a:prstGeom prst="rect">
            <a:avLst/>
          </a:prstGeom>
        </p:spPr>
      </p:pic>
      <p:sp>
        <p:nvSpPr>
          <p:cNvPr id="16" name="Rectangle 4"/>
          <p:cNvSpPr txBox="1">
            <a:spLocks noChangeArrowheads="1"/>
          </p:cNvSpPr>
          <p:nvPr/>
        </p:nvSpPr>
        <p:spPr>
          <a:xfrm>
            <a:off x="82698" y="1401785"/>
            <a:ext cx="9061302" cy="3619959"/>
          </a:xfrm>
          <a:prstGeom prst="rect">
            <a:avLst/>
          </a:prstGeom>
          <a:noFill/>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Clr>
                <a:srgbClr val="800000"/>
              </a:buClr>
              <a:buFont typeface="Wingdings" charset="2"/>
              <a:buChar char="q"/>
            </a:pPr>
            <a:r>
              <a:rPr lang="en-US" sz="2400" dirty="0" smtClean="0">
                <a:solidFill>
                  <a:srgbClr val="000000"/>
                </a:solidFill>
                <a:cs typeface="Arial" charset="0"/>
              </a:rPr>
              <a:t> Any software capable of accessing HDF5 files </a:t>
            </a:r>
            <a:r>
              <a:rPr lang="en-US" sz="2400" dirty="0" smtClean="0">
                <a:solidFill>
                  <a:srgbClr val="000000"/>
                </a:solidFill>
                <a:cs typeface="Arial" charset="0"/>
              </a:rPr>
              <a:t>can be used to analyze the data. In practice the main contenders are:</a:t>
            </a:r>
          </a:p>
          <a:p>
            <a:pPr algn="l">
              <a:buClr>
                <a:srgbClr val="800000"/>
              </a:buClr>
              <a:buFont typeface="Wingdings" charset="2"/>
              <a:buChar char="q"/>
            </a:pPr>
            <a:endParaRPr lang="en-US" sz="2400" dirty="0">
              <a:solidFill>
                <a:srgbClr val="000000"/>
              </a:solidFill>
              <a:cs typeface="Arial" charset="0"/>
            </a:endParaRPr>
          </a:p>
          <a:p>
            <a:pPr lvl="1" algn="l">
              <a:buClr>
                <a:srgbClr val="800000"/>
              </a:buClr>
              <a:buFont typeface="Wingdings" charset="2"/>
              <a:buChar char="q"/>
            </a:pPr>
            <a:r>
              <a:rPr lang="en-US" sz="2000" dirty="0" smtClean="0">
                <a:solidFill>
                  <a:srgbClr val="000000"/>
                </a:solidFill>
                <a:cs typeface="Arial" charset="0"/>
              </a:rPr>
              <a:t> </a:t>
            </a:r>
            <a:r>
              <a:rPr lang="en-US" sz="2000" dirty="0" err="1" smtClean="0">
                <a:solidFill>
                  <a:srgbClr val="000000"/>
                </a:solidFill>
                <a:cs typeface="Arial" charset="0"/>
              </a:rPr>
              <a:t>VisIt</a:t>
            </a:r>
            <a:r>
              <a:rPr lang="en-US" sz="2000" dirty="0" smtClean="0">
                <a:solidFill>
                  <a:srgbClr val="000000"/>
                </a:solidFill>
                <a:cs typeface="Arial" charset="0"/>
              </a:rPr>
              <a:t> (freely available, </a:t>
            </a:r>
            <a:r>
              <a:rPr lang="en-US" sz="2000" dirty="0" smtClean="0">
                <a:hlinkClick r:id="rId5" action="ppaction://hlinkfile"/>
              </a:rPr>
              <a:t>visit.llnl.gov</a:t>
            </a:r>
            <a:r>
              <a:rPr lang="en-US" sz="2000" dirty="0" smtClean="0">
                <a:solidFill>
                  <a:srgbClr val="000000"/>
                </a:solidFill>
              </a:rPr>
              <a:t>)</a:t>
            </a:r>
            <a:r>
              <a:rPr lang="en-US" sz="2000" dirty="0" smtClean="0"/>
              <a:t>   </a:t>
            </a:r>
          </a:p>
          <a:p>
            <a:pPr lvl="1" algn="l">
              <a:buClr>
                <a:srgbClr val="800000"/>
              </a:buClr>
              <a:buFont typeface="Wingdings" charset="2"/>
              <a:buChar char="q"/>
            </a:pPr>
            <a:endParaRPr lang="en-US" sz="2000" dirty="0" smtClean="0">
              <a:solidFill>
                <a:srgbClr val="000000"/>
              </a:solidFill>
              <a:cs typeface="Arial" charset="0"/>
            </a:endParaRPr>
          </a:p>
          <a:p>
            <a:pPr lvl="1" algn="l">
              <a:buClr>
                <a:srgbClr val="800000"/>
              </a:buClr>
              <a:buFont typeface="Wingdings" charset="2"/>
              <a:buChar char="q"/>
            </a:pPr>
            <a:r>
              <a:rPr lang="en-US" sz="2000" dirty="0" smtClean="0">
                <a:solidFill>
                  <a:srgbClr val="000000"/>
                </a:solidFill>
                <a:cs typeface="Arial" charset="0"/>
              </a:rPr>
              <a:t> IDL   (proprietary but license is usually available, </a:t>
            </a:r>
            <a:r>
              <a:rPr lang="en-US" sz="2000" dirty="0" smtClean="0">
                <a:solidFill>
                  <a:srgbClr val="000000"/>
                </a:solidFill>
                <a:cs typeface="Arial" charset="0"/>
                <a:hlinkClick r:id="rId6"/>
              </a:rPr>
              <a:t>exelisvis.com</a:t>
            </a:r>
            <a:r>
              <a:rPr lang="en-US" sz="2000" dirty="0">
                <a:solidFill>
                  <a:srgbClr val="000000"/>
                </a:solidFill>
                <a:cs typeface="Arial" charset="0"/>
                <a:hlinkClick r:id="rId6"/>
              </a:rPr>
              <a:t>/ProductsServices/</a:t>
            </a:r>
            <a:r>
              <a:rPr lang="en-US" sz="2000" dirty="0" smtClean="0">
                <a:solidFill>
                  <a:srgbClr val="000000"/>
                </a:solidFill>
                <a:cs typeface="Arial" charset="0"/>
                <a:hlinkClick r:id="rId6"/>
              </a:rPr>
              <a:t>IDL.aspx</a:t>
            </a:r>
            <a:r>
              <a:rPr lang="en-US" sz="2000" dirty="0" smtClean="0">
                <a:solidFill>
                  <a:srgbClr val="000000"/>
                </a:solidFill>
              </a:rPr>
              <a:t>)</a:t>
            </a:r>
          </a:p>
          <a:p>
            <a:pPr lvl="1" algn="l">
              <a:buClr>
                <a:srgbClr val="800000"/>
              </a:buClr>
            </a:pPr>
            <a:endParaRPr lang="en-US" sz="2000" dirty="0" smtClean="0">
              <a:solidFill>
                <a:srgbClr val="000000"/>
              </a:solidFill>
              <a:cs typeface="Arial" charset="0"/>
            </a:endParaRPr>
          </a:p>
          <a:p>
            <a:pPr lvl="1" algn="l">
              <a:buClr>
                <a:srgbClr val="800000"/>
              </a:buClr>
              <a:buFont typeface="Wingdings" charset="2"/>
              <a:buChar char="q"/>
            </a:pPr>
            <a:r>
              <a:rPr lang="en-US" sz="2000" dirty="0">
                <a:solidFill>
                  <a:srgbClr val="000000"/>
                </a:solidFill>
                <a:cs typeface="Arial" charset="0"/>
              </a:rPr>
              <a:t> </a:t>
            </a:r>
            <a:r>
              <a:rPr lang="en-US" sz="2000" dirty="0" err="1" smtClean="0">
                <a:solidFill>
                  <a:srgbClr val="000000"/>
                </a:solidFill>
                <a:cs typeface="Arial" charset="0"/>
              </a:rPr>
              <a:t>yt</a:t>
            </a:r>
            <a:r>
              <a:rPr lang="en-US" sz="2000" dirty="0">
                <a:solidFill>
                  <a:srgbClr val="000000"/>
                </a:solidFill>
                <a:cs typeface="Arial" charset="0"/>
              </a:rPr>
              <a:t> </a:t>
            </a:r>
            <a:r>
              <a:rPr lang="en-US" sz="2000" dirty="0" smtClean="0">
                <a:solidFill>
                  <a:srgbClr val="000000"/>
                </a:solidFill>
                <a:cs typeface="Arial" charset="0"/>
              </a:rPr>
              <a:t>+ </a:t>
            </a:r>
            <a:r>
              <a:rPr lang="en-US" sz="2000" dirty="0" err="1" smtClean="0">
                <a:solidFill>
                  <a:srgbClr val="000000"/>
                </a:solidFill>
                <a:cs typeface="Arial" charset="0"/>
              </a:rPr>
              <a:t>matplotlib</a:t>
            </a:r>
            <a:r>
              <a:rPr lang="en-US" sz="2000" dirty="0" smtClean="0">
                <a:solidFill>
                  <a:srgbClr val="000000"/>
                </a:solidFill>
                <a:cs typeface="Arial" charset="0"/>
              </a:rPr>
              <a:t> (</a:t>
            </a:r>
            <a:r>
              <a:rPr lang="en-US" sz="2000" dirty="0">
                <a:solidFill>
                  <a:srgbClr val="000000"/>
                </a:solidFill>
                <a:cs typeface="Arial" charset="0"/>
              </a:rPr>
              <a:t>publicly available, </a:t>
            </a:r>
            <a:r>
              <a:rPr lang="en-US" sz="2000" dirty="0" smtClean="0">
                <a:solidFill>
                  <a:srgbClr val="000000"/>
                </a:solidFill>
                <a:cs typeface="Arial" charset="0"/>
                <a:hlinkClick r:id="rId7"/>
              </a:rPr>
              <a:t>yt</a:t>
            </a:r>
            <a:r>
              <a:rPr lang="en-US" sz="2000" dirty="0">
                <a:solidFill>
                  <a:srgbClr val="000000"/>
                </a:solidFill>
                <a:cs typeface="Arial" charset="0"/>
                <a:hlinkClick r:id="rId7"/>
              </a:rPr>
              <a:t>-</a:t>
            </a:r>
            <a:r>
              <a:rPr lang="en-US" sz="2000" dirty="0" smtClean="0">
                <a:solidFill>
                  <a:srgbClr val="000000"/>
                </a:solidFill>
                <a:cs typeface="Arial" charset="0"/>
                <a:hlinkClick r:id="rId7"/>
              </a:rPr>
              <a:t>project.org</a:t>
            </a:r>
            <a:r>
              <a:rPr lang="en-US" sz="2000" dirty="0" smtClean="0">
                <a:solidFill>
                  <a:srgbClr val="000000"/>
                </a:solidFill>
                <a:cs typeface="Arial" charset="0"/>
              </a:rPr>
              <a:t>) </a:t>
            </a:r>
            <a:r>
              <a:rPr lang="en-US" sz="2000" dirty="0" smtClean="0">
                <a:solidFill>
                  <a:srgbClr val="000000"/>
                </a:solidFill>
                <a:cs typeface="Arial" charset="0"/>
              </a:rPr>
              <a:t>  </a:t>
            </a:r>
          </a:p>
          <a:p>
            <a:pPr lvl="1" algn="l">
              <a:buClr>
                <a:srgbClr val="800000"/>
              </a:buClr>
            </a:pPr>
            <a:endParaRPr lang="en-US" sz="2000" dirty="0">
              <a:solidFill>
                <a:srgbClr val="000000"/>
              </a:solidFill>
              <a:cs typeface="Arial" charset="0"/>
            </a:endParaRPr>
          </a:p>
        </p:txBody>
      </p:sp>
      <p:sp>
        <p:nvSpPr>
          <p:cNvPr id="2" name="Rectangle 1"/>
          <p:cNvSpPr/>
          <p:nvPr/>
        </p:nvSpPr>
        <p:spPr>
          <a:xfrm>
            <a:off x="82698" y="5191623"/>
            <a:ext cx="8503895" cy="830997"/>
          </a:xfrm>
          <a:prstGeom prst="rect">
            <a:avLst/>
          </a:prstGeom>
        </p:spPr>
        <p:txBody>
          <a:bodyPr wrap="square">
            <a:spAutoFit/>
          </a:bodyPr>
          <a:lstStyle/>
          <a:p>
            <a:pPr>
              <a:buClr>
                <a:srgbClr val="800000"/>
              </a:buClr>
              <a:buFont typeface="Wingdings" charset="2"/>
              <a:buChar char="q"/>
            </a:pPr>
            <a:r>
              <a:rPr lang="en-US" sz="2400" dirty="0">
                <a:solidFill>
                  <a:srgbClr val="000000"/>
                </a:solidFill>
                <a:cs typeface="Arial" charset="0"/>
              </a:rPr>
              <a:t> </a:t>
            </a:r>
            <a:r>
              <a:rPr lang="en-US" sz="2400" dirty="0" smtClean="0">
                <a:solidFill>
                  <a:srgbClr val="000000"/>
                </a:solidFill>
                <a:cs typeface="Arial" charset="0"/>
              </a:rPr>
              <a:t>A number of scripts and GUI/widgets are available to load and manipulate data with the released code</a:t>
            </a:r>
            <a:endParaRPr lang="en-US" sz="2400" dirty="0">
              <a:solidFill>
                <a:srgbClr val="000000"/>
              </a:solidFill>
              <a:cs typeface="Arial" charset="0"/>
            </a:endParaRPr>
          </a:p>
        </p:txBody>
      </p:sp>
      <p:sp>
        <p:nvSpPr>
          <p:cNvPr id="3" name="Rectangle 2"/>
          <p:cNvSpPr/>
          <p:nvPr/>
        </p:nvSpPr>
        <p:spPr>
          <a:xfrm>
            <a:off x="372839" y="2539731"/>
            <a:ext cx="4577079" cy="721515"/>
          </a:xfrm>
          <a:prstGeom prst="rect">
            <a:avLst/>
          </a:prstGeom>
          <a:no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1936767"/>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8" name="Picture 17"/>
          <p:cNvPicPr>
            <a:picLocks noChangeAspect="1"/>
          </p:cNvPicPr>
          <p:nvPr/>
        </p:nvPicPr>
        <p:blipFill>
          <a:blip r:embed="rId2"/>
          <a:stretch>
            <a:fillRect/>
          </a:stretch>
        </p:blipFill>
        <p:spPr>
          <a:xfrm>
            <a:off x="1" y="0"/>
            <a:ext cx="895300" cy="1068861"/>
          </a:xfrm>
          <a:prstGeom prst="rect">
            <a:avLst/>
          </a:prstGeom>
        </p:spPr>
      </p:pic>
      <p:pic>
        <p:nvPicPr>
          <p:cNvPr id="22" name="Picture 21"/>
          <p:cNvPicPr>
            <a:picLocks noChangeAspect="1"/>
          </p:cNvPicPr>
          <p:nvPr/>
        </p:nvPicPr>
        <p:blipFill>
          <a:blip r:embed="rId3"/>
          <a:stretch>
            <a:fillRect/>
          </a:stretch>
        </p:blipFill>
        <p:spPr>
          <a:xfrm>
            <a:off x="0" y="6461729"/>
            <a:ext cx="338955" cy="396181"/>
          </a:xfrm>
          <a:prstGeom prst="rect">
            <a:avLst/>
          </a:prstGeom>
        </p:spPr>
      </p:pic>
      <p:sp>
        <p:nvSpPr>
          <p:cNvPr id="19" name="TextBox 18"/>
          <p:cNvSpPr txBox="1"/>
          <p:nvPr/>
        </p:nvSpPr>
        <p:spPr>
          <a:xfrm>
            <a:off x="4078361" y="-16995"/>
            <a:ext cx="1003137" cy="584776"/>
          </a:xfrm>
          <a:prstGeom prst="rect">
            <a:avLst/>
          </a:prstGeom>
          <a:noFill/>
        </p:spPr>
        <p:txBody>
          <a:bodyPr wrap="none" rtlCol="0">
            <a:spAutoFit/>
          </a:bodyPr>
          <a:lstStyle/>
          <a:p>
            <a:pPr algn="ctr"/>
            <a:r>
              <a:rPr lang="en-US" sz="3200" i="1" dirty="0" err="1" smtClean="0"/>
              <a:t>VisIt</a:t>
            </a:r>
            <a:endParaRPr lang="en-US" sz="3200" i="1" dirty="0"/>
          </a:p>
        </p:txBody>
      </p:sp>
      <p:pic>
        <p:nvPicPr>
          <p:cNvPr id="17" name="Picture 16"/>
          <p:cNvPicPr>
            <a:picLocks noChangeAspect="1"/>
          </p:cNvPicPr>
          <p:nvPr/>
        </p:nvPicPr>
        <p:blipFill>
          <a:blip r:embed="rId3"/>
          <a:stretch>
            <a:fillRect/>
          </a:stretch>
        </p:blipFill>
        <p:spPr>
          <a:xfrm>
            <a:off x="1080493" y="61088"/>
            <a:ext cx="537923" cy="628741"/>
          </a:xfrm>
          <a:prstGeom prst="rect">
            <a:avLst/>
          </a:prstGeom>
        </p:spPr>
      </p:pic>
      <p:pic>
        <p:nvPicPr>
          <p:cNvPr id="21" name="Picture 20"/>
          <p:cNvPicPr>
            <a:picLocks noChangeAspect="1"/>
          </p:cNvPicPr>
          <p:nvPr/>
        </p:nvPicPr>
        <p:blipFill>
          <a:blip r:embed="rId4"/>
          <a:stretch>
            <a:fillRect/>
          </a:stretch>
        </p:blipFill>
        <p:spPr>
          <a:xfrm>
            <a:off x="8303230" y="0"/>
            <a:ext cx="840770" cy="859455"/>
          </a:xfrm>
          <a:prstGeom prst="rect">
            <a:avLst/>
          </a:prstGeom>
        </p:spPr>
      </p:pic>
      <p:sp>
        <p:nvSpPr>
          <p:cNvPr id="16" name="Rectangle 4"/>
          <p:cNvSpPr txBox="1">
            <a:spLocks noChangeArrowheads="1"/>
          </p:cNvSpPr>
          <p:nvPr/>
        </p:nvSpPr>
        <p:spPr>
          <a:xfrm>
            <a:off x="82698" y="1358495"/>
            <a:ext cx="9061302" cy="3619959"/>
          </a:xfrm>
          <a:prstGeom prst="rect">
            <a:avLst/>
          </a:prstGeom>
          <a:noFill/>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lvl="1" algn="l">
              <a:buClr>
                <a:srgbClr val="800000"/>
              </a:buClr>
            </a:pPr>
            <a:endParaRPr lang="en-US" sz="2000" dirty="0">
              <a:solidFill>
                <a:srgbClr val="000000"/>
              </a:solidFill>
              <a:cs typeface="Arial" charset="0"/>
            </a:endParaRPr>
          </a:p>
        </p:txBody>
      </p:sp>
      <p:sp>
        <p:nvSpPr>
          <p:cNvPr id="20" name="Rectangle 2"/>
          <p:cNvSpPr txBox="1">
            <a:spLocks noChangeArrowheads="1"/>
          </p:cNvSpPr>
          <p:nvPr/>
        </p:nvSpPr>
        <p:spPr>
          <a:xfrm>
            <a:off x="545689" y="1408113"/>
            <a:ext cx="5039210" cy="4364037"/>
          </a:xfrm>
          <a:prstGeom prst="rect">
            <a:avLst/>
          </a:prstGeom>
          <a:ln/>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39725" indent="-339725">
              <a:buClr>
                <a:srgbClr val="800000"/>
              </a:buClr>
              <a:buFont typeface="Zapf Dingbats" charset="0"/>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sz="2400" dirty="0" smtClean="0"/>
              <a:t>Developed by DOE’s Advanced Simulation &amp; Computing Initiative</a:t>
            </a:r>
          </a:p>
          <a:p>
            <a:pPr marL="339725" indent="-339725">
              <a:buClr>
                <a:srgbClr val="800000"/>
              </a:buClr>
              <a:buFont typeface="Zapf Dingbats" charset="0"/>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endParaRPr lang="en-US" sz="2400" dirty="0" smtClean="0"/>
          </a:p>
          <a:p>
            <a:pPr marL="339725" indent="-339725">
              <a:buClr>
                <a:srgbClr val="800000"/>
              </a:buClr>
              <a:buFont typeface="Zapf Dingbats" charset="0"/>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sz="2400" dirty="0" smtClean="0"/>
              <a:t>Continued by DOE’s Office of Nuclear Energy, ASC and Office of Science</a:t>
            </a:r>
          </a:p>
          <a:p>
            <a:pPr marL="339725" indent="-339725">
              <a:buClr>
                <a:srgbClr val="800000"/>
              </a:buClr>
              <a:buFont typeface="Zapf Dingbats" charset="0"/>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endParaRPr lang="en-US" sz="2400" dirty="0" smtClean="0"/>
          </a:p>
          <a:p>
            <a:pPr marL="339725" indent="-339725">
              <a:buClr>
                <a:srgbClr val="800000"/>
              </a:buClr>
              <a:buFont typeface="Zapf Dingbats" charset="0"/>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sz="2400" dirty="0" smtClean="0"/>
              <a:t>Free, open-source</a:t>
            </a:r>
          </a:p>
          <a:p>
            <a:pPr marL="339725" indent="-339725">
              <a:buClr>
                <a:srgbClr val="800000"/>
              </a:buClr>
              <a:buFont typeface="Zapf Dingbats" charset="0"/>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endParaRPr lang="en-US" sz="2400" dirty="0" smtClean="0"/>
          </a:p>
          <a:p>
            <a:pPr marL="339725" indent="-339725">
              <a:buClr>
                <a:srgbClr val="800000"/>
              </a:buClr>
              <a:buFont typeface="Zapf Dingbats" charset="0"/>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sz="2400" dirty="0" smtClean="0"/>
              <a:t>Built upon VTK (which is built upon OpenGL)</a:t>
            </a:r>
            <a:endParaRPr lang="en-US" sz="2400" dirty="0"/>
          </a:p>
        </p:txBody>
      </p:sp>
      <p:pic>
        <p:nvPicPr>
          <p:cNvPr id="5" name="Picture 4"/>
          <p:cNvPicPr>
            <a:picLocks noChangeAspect="1"/>
          </p:cNvPicPr>
          <p:nvPr/>
        </p:nvPicPr>
        <p:blipFill>
          <a:blip r:embed="rId5"/>
          <a:stretch>
            <a:fillRect/>
          </a:stretch>
        </p:blipFill>
        <p:spPr>
          <a:xfrm>
            <a:off x="5853050" y="1170901"/>
            <a:ext cx="3043896" cy="4949978"/>
          </a:xfrm>
          <a:prstGeom prst="rect">
            <a:avLst/>
          </a:prstGeom>
        </p:spPr>
      </p:pic>
    </p:spTree>
    <p:extLst>
      <p:ext uri="{BB962C8B-B14F-4D97-AF65-F5344CB8AC3E}">
        <p14:creationId xmlns:p14="http://schemas.microsoft.com/office/powerpoint/2010/main" val="383653124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pic>
        <p:nvPicPr>
          <p:cNvPr id="11" name="Picture 10"/>
          <p:cNvPicPr>
            <a:picLocks noChangeAspect="1"/>
          </p:cNvPicPr>
          <p:nvPr/>
        </p:nvPicPr>
        <p:blipFill>
          <a:blip r:embed="rId4"/>
          <a:stretch>
            <a:fillRect/>
          </a:stretch>
        </p:blipFill>
        <p:spPr>
          <a:xfrm>
            <a:off x="1080493" y="61088"/>
            <a:ext cx="537923" cy="628741"/>
          </a:xfrm>
          <a:prstGeom prst="rect">
            <a:avLst/>
          </a:prstGeom>
        </p:spPr>
      </p:pic>
      <p:pic>
        <p:nvPicPr>
          <p:cNvPr id="18" name="Picture 17"/>
          <p:cNvPicPr>
            <a:picLocks noChangeAspect="1"/>
          </p:cNvPicPr>
          <p:nvPr/>
        </p:nvPicPr>
        <p:blipFill>
          <a:blip r:embed="rId3"/>
          <a:stretch>
            <a:fillRect/>
          </a:stretch>
        </p:blipFill>
        <p:spPr>
          <a:xfrm>
            <a:off x="1" y="0"/>
            <a:ext cx="895300" cy="1068861"/>
          </a:xfrm>
          <a:prstGeom prst="rect">
            <a:avLst/>
          </a:prstGeom>
        </p:spPr>
      </p:pic>
      <p:pic>
        <p:nvPicPr>
          <p:cNvPr id="22" name="Picture 21"/>
          <p:cNvPicPr>
            <a:picLocks noChangeAspect="1"/>
          </p:cNvPicPr>
          <p:nvPr/>
        </p:nvPicPr>
        <p:blipFill>
          <a:blip r:embed="rId4"/>
          <a:stretch>
            <a:fillRect/>
          </a:stretch>
        </p:blipFill>
        <p:spPr>
          <a:xfrm>
            <a:off x="0" y="6461729"/>
            <a:ext cx="338955" cy="396181"/>
          </a:xfrm>
          <a:prstGeom prst="rect">
            <a:avLst/>
          </a:prstGeom>
        </p:spPr>
      </p:pic>
      <p:sp>
        <p:nvSpPr>
          <p:cNvPr id="65" name="TextBox 64"/>
          <p:cNvSpPr txBox="1"/>
          <p:nvPr/>
        </p:nvSpPr>
        <p:spPr>
          <a:xfrm>
            <a:off x="3290010" y="-16995"/>
            <a:ext cx="2579890" cy="584776"/>
          </a:xfrm>
          <a:prstGeom prst="rect">
            <a:avLst/>
          </a:prstGeom>
          <a:noFill/>
        </p:spPr>
        <p:txBody>
          <a:bodyPr wrap="none" rtlCol="0">
            <a:spAutoFit/>
          </a:bodyPr>
          <a:lstStyle/>
          <a:p>
            <a:pPr algn="ctr"/>
            <a:r>
              <a:rPr lang="en-US" sz="3200" i="1" dirty="0" smtClean="0"/>
              <a:t>Disks and Jets</a:t>
            </a:r>
            <a:endParaRPr lang="en-US" sz="3200" i="1" dirty="0"/>
          </a:p>
        </p:txBody>
      </p:sp>
      <p:pic>
        <p:nvPicPr>
          <p:cNvPr id="24" name="Picture 23"/>
          <p:cNvPicPr>
            <a:picLocks noChangeAspect="1"/>
          </p:cNvPicPr>
          <p:nvPr/>
        </p:nvPicPr>
        <p:blipFill>
          <a:blip r:embed="rId5"/>
          <a:stretch>
            <a:fillRect/>
          </a:stretch>
        </p:blipFill>
        <p:spPr>
          <a:xfrm>
            <a:off x="8303230" y="0"/>
            <a:ext cx="840770" cy="859455"/>
          </a:xfrm>
          <a:prstGeom prst="rect">
            <a:avLst/>
          </a:prstGeom>
        </p:spPr>
      </p:pic>
      <p:pic>
        <p:nvPicPr>
          <p:cNvPr id="23" name="Picture 3"/>
          <p:cNvPicPr>
            <a:picLocks noChangeAspect="1" noChangeArrowheads="1"/>
          </p:cNvPicPr>
          <p:nvPr/>
        </p:nvPicPr>
        <p:blipFill>
          <a:blip r:embed="rId6"/>
          <a:srcRect l="-1406" r="-1406"/>
          <a:stretch>
            <a:fillRect/>
          </a:stretch>
        </p:blipFill>
        <p:spPr bwMode="auto">
          <a:xfrm>
            <a:off x="5902238" y="3168439"/>
            <a:ext cx="2645997" cy="2313140"/>
          </a:xfrm>
          <a:prstGeom prst="rect">
            <a:avLst/>
          </a:prstGeom>
          <a:solidFill>
            <a:srgbClr val="FBFFFC"/>
          </a:solidFill>
          <a:ln w="15875" cap="flat">
            <a:noFill/>
            <a:miter lim="800000"/>
            <a:headEnd/>
            <a:tailEnd/>
          </a:ln>
          <a:effectLst/>
        </p:spPr>
      </p:pic>
      <p:pic>
        <p:nvPicPr>
          <p:cNvPr id="2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8456" y="944549"/>
            <a:ext cx="2644774" cy="2217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TextBox 1"/>
          <p:cNvSpPr txBox="1"/>
          <p:nvPr/>
        </p:nvSpPr>
        <p:spPr>
          <a:xfrm>
            <a:off x="4809235" y="5627268"/>
            <a:ext cx="4454953" cy="646331"/>
          </a:xfrm>
          <a:prstGeom prst="rect">
            <a:avLst/>
          </a:prstGeom>
          <a:noFill/>
        </p:spPr>
        <p:txBody>
          <a:bodyPr wrap="none" rtlCol="0">
            <a:spAutoFit/>
          </a:bodyPr>
          <a:lstStyle/>
          <a:p>
            <a:pPr marL="285750" indent="-285750">
              <a:buClr>
                <a:srgbClr val="800000"/>
              </a:buClr>
              <a:buFont typeface="Wingdings" charset="2"/>
              <a:buChar char="q"/>
            </a:pPr>
            <a:r>
              <a:rPr lang="en-US" dirty="0" smtClean="0"/>
              <a:t>Magnetized post-merger evolution in </a:t>
            </a:r>
          </a:p>
          <a:p>
            <a:r>
              <a:rPr lang="en-US" dirty="0" smtClean="0"/>
              <a:t>      double-degenerate binaries (</a:t>
            </a:r>
            <a:r>
              <a:rPr lang="en-US" dirty="0" err="1" smtClean="0"/>
              <a:t>Ji</a:t>
            </a:r>
            <a:r>
              <a:rPr lang="en-US" dirty="0" smtClean="0"/>
              <a:t> et al. 2013)</a:t>
            </a:r>
            <a:endParaRPr lang="en-US" dirty="0"/>
          </a:p>
        </p:txBody>
      </p:sp>
      <p:pic>
        <p:nvPicPr>
          <p:cNvPr id="3" name="Picture 2"/>
          <p:cNvPicPr>
            <a:picLocks noChangeAspect="1"/>
          </p:cNvPicPr>
          <p:nvPr/>
        </p:nvPicPr>
        <p:blipFill>
          <a:blip r:embed="rId8"/>
          <a:stretch>
            <a:fillRect/>
          </a:stretch>
        </p:blipFill>
        <p:spPr>
          <a:xfrm>
            <a:off x="39866" y="1616965"/>
            <a:ext cx="5233509" cy="3157311"/>
          </a:xfrm>
          <a:prstGeom prst="rect">
            <a:avLst/>
          </a:prstGeom>
        </p:spPr>
      </p:pic>
      <p:sp>
        <p:nvSpPr>
          <p:cNvPr id="27" name="TextBox 26"/>
          <p:cNvSpPr txBox="1"/>
          <p:nvPr/>
        </p:nvSpPr>
        <p:spPr>
          <a:xfrm>
            <a:off x="338955" y="5627268"/>
            <a:ext cx="3583032" cy="646331"/>
          </a:xfrm>
          <a:prstGeom prst="rect">
            <a:avLst/>
          </a:prstGeom>
          <a:noFill/>
        </p:spPr>
        <p:txBody>
          <a:bodyPr wrap="none" rtlCol="0">
            <a:spAutoFit/>
          </a:bodyPr>
          <a:lstStyle/>
          <a:p>
            <a:pPr marL="285750" indent="-285750">
              <a:buClr>
                <a:srgbClr val="800000"/>
              </a:buClr>
              <a:buFont typeface="Wingdings" charset="2"/>
              <a:buChar char="q"/>
            </a:pPr>
            <a:r>
              <a:rPr lang="en-US" dirty="0" smtClean="0"/>
              <a:t>Magneto-centrifugal acceleration </a:t>
            </a:r>
          </a:p>
          <a:p>
            <a:pPr>
              <a:buClr>
                <a:srgbClr val="800000"/>
              </a:buClr>
            </a:pPr>
            <a:r>
              <a:rPr lang="en-US" dirty="0"/>
              <a:t> </a:t>
            </a:r>
            <a:r>
              <a:rPr lang="en-US" dirty="0" smtClean="0"/>
              <a:t>    (</a:t>
            </a:r>
            <a:r>
              <a:rPr lang="en-US" dirty="0" err="1" smtClean="0"/>
              <a:t>Zanni</a:t>
            </a:r>
            <a:r>
              <a:rPr lang="en-US" dirty="0" smtClean="0"/>
              <a:t> et al. 2007)</a:t>
            </a:r>
            <a:endParaRPr lang="en-US" dirty="0"/>
          </a:p>
        </p:txBody>
      </p:sp>
      <p:sp>
        <p:nvSpPr>
          <p:cNvPr id="19" name="TextBox 18"/>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spTree>
    <p:extLst>
      <p:ext uri="{BB962C8B-B14F-4D97-AF65-F5344CB8AC3E}">
        <p14:creationId xmlns:p14="http://schemas.microsoft.com/office/powerpoint/2010/main" val="3417697832"/>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8" name="Picture 17"/>
          <p:cNvPicPr>
            <a:picLocks noChangeAspect="1"/>
          </p:cNvPicPr>
          <p:nvPr/>
        </p:nvPicPr>
        <p:blipFill>
          <a:blip r:embed="rId2"/>
          <a:stretch>
            <a:fillRect/>
          </a:stretch>
        </p:blipFill>
        <p:spPr>
          <a:xfrm>
            <a:off x="1" y="0"/>
            <a:ext cx="895300" cy="1068861"/>
          </a:xfrm>
          <a:prstGeom prst="rect">
            <a:avLst/>
          </a:prstGeom>
        </p:spPr>
      </p:pic>
      <p:pic>
        <p:nvPicPr>
          <p:cNvPr id="22" name="Picture 21"/>
          <p:cNvPicPr>
            <a:picLocks noChangeAspect="1"/>
          </p:cNvPicPr>
          <p:nvPr/>
        </p:nvPicPr>
        <p:blipFill>
          <a:blip r:embed="rId3"/>
          <a:stretch>
            <a:fillRect/>
          </a:stretch>
        </p:blipFill>
        <p:spPr>
          <a:xfrm>
            <a:off x="0" y="6461729"/>
            <a:ext cx="338955" cy="396181"/>
          </a:xfrm>
          <a:prstGeom prst="rect">
            <a:avLst/>
          </a:prstGeom>
        </p:spPr>
      </p:pic>
      <p:sp>
        <p:nvSpPr>
          <p:cNvPr id="19" name="TextBox 18"/>
          <p:cNvSpPr txBox="1"/>
          <p:nvPr/>
        </p:nvSpPr>
        <p:spPr>
          <a:xfrm>
            <a:off x="4078361" y="-16995"/>
            <a:ext cx="1003137" cy="584776"/>
          </a:xfrm>
          <a:prstGeom prst="rect">
            <a:avLst/>
          </a:prstGeom>
          <a:noFill/>
        </p:spPr>
        <p:txBody>
          <a:bodyPr wrap="none" rtlCol="0">
            <a:spAutoFit/>
          </a:bodyPr>
          <a:lstStyle/>
          <a:p>
            <a:pPr algn="ctr"/>
            <a:r>
              <a:rPr lang="en-US" sz="3200" i="1" dirty="0" err="1" smtClean="0"/>
              <a:t>VisIt</a:t>
            </a:r>
            <a:endParaRPr lang="en-US" sz="3200" i="1" dirty="0"/>
          </a:p>
        </p:txBody>
      </p:sp>
      <p:pic>
        <p:nvPicPr>
          <p:cNvPr id="17" name="Picture 16"/>
          <p:cNvPicPr>
            <a:picLocks noChangeAspect="1"/>
          </p:cNvPicPr>
          <p:nvPr/>
        </p:nvPicPr>
        <p:blipFill>
          <a:blip r:embed="rId3"/>
          <a:stretch>
            <a:fillRect/>
          </a:stretch>
        </p:blipFill>
        <p:spPr>
          <a:xfrm>
            <a:off x="1080493" y="61088"/>
            <a:ext cx="537923" cy="628741"/>
          </a:xfrm>
          <a:prstGeom prst="rect">
            <a:avLst/>
          </a:prstGeom>
        </p:spPr>
      </p:pic>
      <p:pic>
        <p:nvPicPr>
          <p:cNvPr id="21" name="Picture 20"/>
          <p:cNvPicPr>
            <a:picLocks noChangeAspect="1"/>
          </p:cNvPicPr>
          <p:nvPr/>
        </p:nvPicPr>
        <p:blipFill>
          <a:blip r:embed="rId4"/>
          <a:stretch>
            <a:fillRect/>
          </a:stretch>
        </p:blipFill>
        <p:spPr>
          <a:xfrm>
            <a:off x="8303230" y="0"/>
            <a:ext cx="840770" cy="859455"/>
          </a:xfrm>
          <a:prstGeom prst="rect">
            <a:avLst/>
          </a:prstGeom>
        </p:spPr>
      </p:pic>
      <p:sp>
        <p:nvSpPr>
          <p:cNvPr id="16" name="Rectangle 4"/>
          <p:cNvSpPr txBox="1">
            <a:spLocks noChangeArrowheads="1"/>
          </p:cNvSpPr>
          <p:nvPr/>
        </p:nvSpPr>
        <p:spPr>
          <a:xfrm>
            <a:off x="82698" y="1358495"/>
            <a:ext cx="9061302" cy="3619959"/>
          </a:xfrm>
          <a:prstGeom prst="rect">
            <a:avLst/>
          </a:prstGeom>
          <a:noFill/>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lvl="1" algn="l">
              <a:buClr>
                <a:srgbClr val="800000"/>
              </a:buClr>
            </a:pPr>
            <a:endParaRPr lang="en-US" sz="2000" dirty="0">
              <a:solidFill>
                <a:srgbClr val="000000"/>
              </a:solidFill>
              <a:cs typeface="Arial" charset="0"/>
            </a:endParaRPr>
          </a:p>
        </p:txBody>
      </p:sp>
      <p:sp>
        <p:nvSpPr>
          <p:cNvPr id="23" name="Rectangle 2"/>
          <p:cNvSpPr txBox="1">
            <a:spLocks noChangeArrowheads="1"/>
          </p:cNvSpPr>
          <p:nvPr/>
        </p:nvSpPr>
        <p:spPr>
          <a:xfrm>
            <a:off x="545689" y="1408113"/>
            <a:ext cx="5039210" cy="4364037"/>
          </a:xfrm>
          <a:prstGeom prst="rect">
            <a:avLst/>
          </a:prstGeom>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39725" indent="-339725">
              <a:buClr>
                <a:srgbClr val="800000"/>
              </a:buClr>
              <a:buFont typeface="Zapf Dingbats" charset="0"/>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sz="2400" dirty="0" smtClean="0"/>
              <a:t>A practical walkthrough for the laser-slab problem … </a:t>
            </a:r>
          </a:p>
          <a:p>
            <a:pPr marL="339725" indent="-339725">
              <a:buClr>
                <a:srgbClr val="800000"/>
              </a:buClr>
              <a:buFont typeface="Zapf Dingbats" charset="0"/>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endParaRPr lang="en-US" sz="2400" dirty="0" smtClean="0"/>
          </a:p>
          <a:p>
            <a:pPr>
              <a:buClr>
                <a:srgbClr val="800000"/>
              </a:buClr>
              <a:buFont typeface="Wingdings" charset="2"/>
              <a:buChar char="ü"/>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sz="2400" dirty="0" smtClean="0"/>
              <a:t>Open the data</a:t>
            </a:r>
          </a:p>
          <a:p>
            <a:pPr>
              <a:buClr>
                <a:srgbClr val="800000"/>
              </a:buClr>
              <a:buFont typeface="Wingdings" charset="2"/>
              <a:buChar char="ü"/>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endParaRPr lang="en-US" sz="2400" dirty="0" smtClean="0"/>
          </a:p>
          <a:p>
            <a:pPr>
              <a:buClr>
                <a:srgbClr val="800000"/>
              </a:buClr>
              <a:buFont typeface="Wingdings" charset="2"/>
              <a:buChar char="ü"/>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sz="2400" dirty="0" smtClean="0"/>
              <a:t>Visualize the results</a:t>
            </a:r>
          </a:p>
          <a:p>
            <a:pPr>
              <a:buClr>
                <a:srgbClr val="800000"/>
              </a:buClr>
              <a:buFont typeface="Wingdings" charset="2"/>
              <a:buChar char="ü"/>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endParaRPr lang="en-US" sz="2400" dirty="0" smtClean="0"/>
          </a:p>
          <a:p>
            <a:pPr>
              <a:buClr>
                <a:srgbClr val="800000"/>
              </a:buClr>
              <a:buFont typeface="Wingdings" charset="2"/>
              <a:buChar char="ü"/>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sz="2400" dirty="0" smtClean="0"/>
              <a:t>Take a picture</a:t>
            </a:r>
            <a:endParaRPr lang="en-US" sz="2400" dirty="0"/>
          </a:p>
        </p:txBody>
      </p:sp>
      <p:pic>
        <p:nvPicPr>
          <p:cNvPr id="24" name="Picture 23" descr="lasslab-schematic.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7740" y="917175"/>
            <a:ext cx="3270972" cy="5451619"/>
          </a:xfrm>
          <a:prstGeom prst="rect">
            <a:avLst/>
          </a:prstGeom>
        </p:spPr>
      </p:pic>
    </p:spTree>
    <p:extLst>
      <p:ext uri="{BB962C8B-B14F-4D97-AF65-F5344CB8AC3E}">
        <p14:creationId xmlns:p14="http://schemas.microsoft.com/office/powerpoint/2010/main" val="89186921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8" name="Picture 17"/>
          <p:cNvPicPr>
            <a:picLocks noChangeAspect="1"/>
          </p:cNvPicPr>
          <p:nvPr/>
        </p:nvPicPr>
        <p:blipFill>
          <a:blip r:embed="rId2"/>
          <a:stretch>
            <a:fillRect/>
          </a:stretch>
        </p:blipFill>
        <p:spPr>
          <a:xfrm>
            <a:off x="1" y="0"/>
            <a:ext cx="895300" cy="1068861"/>
          </a:xfrm>
          <a:prstGeom prst="rect">
            <a:avLst/>
          </a:prstGeom>
        </p:spPr>
      </p:pic>
      <p:pic>
        <p:nvPicPr>
          <p:cNvPr id="22" name="Picture 21"/>
          <p:cNvPicPr>
            <a:picLocks noChangeAspect="1"/>
          </p:cNvPicPr>
          <p:nvPr/>
        </p:nvPicPr>
        <p:blipFill>
          <a:blip r:embed="rId3"/>
          <a:stretch>
            <a:fillRect/>
          </a:stretch>
        </p:blipFill>
        <p:spPr>
          <a:xfrm>
            <a:off x="0" y="6461729"/>
            <a:ext cx="338955" cy="396181"/>
          </a:xfrm>
          <a:prstGeom prst="rect">
            <a:avLst/>
          </a:prstGeom>
        </p:spPr>
      </p:pic>
      <p:sp>
        <p:nvSpPr>
          <p:cNvPr id="19" name="TextBox 18"/>
          <p:cNvSpPr txBox="1"/>
          <p:nvPr/>
        </p:nvSpPr>
        <p:spPr>
          <a:xfrm>
            <a:off x="3831390" y="-16995"/>
            <a:ext cx="1497062" cy="584776"/>
          </a:xfrm>
          <a:prstGeom prst="rect">
            <a:avLst/>
          </a:prstGeom>
          <a:noFill/>
        </p:spPr>
        <p:txBody>
          <a:bodyPr wrap="none" rtlCol="0">
            <a:spAutoFit/>
          </a:bodyPr>
          <a:lstStyle/>
          <a:p>
            <a:pPr algn="ctr"/>
            <a:r>
              <a:rPr lang="en-US" sz="3200" i="1" dirty="0" smtClean="0"/>
              <a:t>Outline</a:t>
            </a:r>
            <a:endParaRPr lang="en-US" sz="3200" i="1" dirty="0"/>
          </a:p>
        </p:txBody>
      </p:sp>
      <p:pic>
        <p:nvPicPr>
          <p:cNvPr id="17" name="Picture 16"/>
          <p:cNvPicPr>
            <a:picLocks noChangeAspect="1"/>
          </p:cNvPicPr>
          <p:nvPr/>
        </p:nvPicPr>
        <p:blipFill>
          <a:blip r:embed="rId3"/>
          <a:stretch>
            <a:fillRect/>
          </a:stretch>
        </p:blipFill>
        <p:spPr>
          <a:xfrm>
            <a:off x="1080493" y="61088"/>
            <a:ext cx="537923" cy="628741"/>
          </a:xfrm>
          <a:prstGeom prst="rect">
            <a:avLst/>
          </a:prstGeom>
        </p:spPr>
      </p:pic>
      <p:pic>
        <p:nvPicPr>
          <p:cNvPr id="21" name="Picture 20"/>
          <p:cNvPicPr>
            <a:picLocks noChangeAspect="1"/>
          </p:cNvPicPr>
          <p:nvPr/>
        </p:nvPicPr>
        <p:blipFill>
          <a:blip r:embed="rId4"/>
          <a:stretch>
            <a:fillRect/>
          </a:stretch>
        </p:blipFill>
        <p:spPr>
          <a:xfrm>
            <a:off x="8303230" y="0"/>
            <a:ext cx="840770" cy="859455"/>
          </a:xfrm>
          <a:prstGeom prst="rect">
            <a:avLst/>
          </a:prstGeom>
        </p:spPr>
      </p:pic>
      <p:sp>
        <p:nvSpPr>
          <p:cNvPr id="14" name="TextBox 13"/>
          <p:cNvSpPr txBox="1"/>
          <p:nvPr/>
        </p:nvSpPr>
        <p:spPr>
          <a:xfrm>
            <a:off x="2114796" y="1500823"/>
            <a:ext cx="5506636" cy="4154983"/>
          </a:xfrm>
          <a:prstGeom prst="rect">
            <a:avLst/>
          </a:prstGeom>
          <a:noFill/>
          <a:ln>
            <a:solidFill>
              <a:srgbClr val="800000"/>
            </a:solidFill>
          </a:ln>
        </p:spPr>
        <p:txBody>
          <a:bodyPr wrap="none" rtlCol="0">
            <a:spAutoFit/>
          </a:bodyPr>
          <a:lstStyle/>
          <a:p>
            <a:pPr marL="285750" indent="-285750">
              <a:buClr>
                <a:schemeClr val="bg1">
                  <a:lumMod val="75000"/>
                </a:schemeClr>
              </a:buClr>
              <a:buFont typeface="Wingdings" charset="2"/>
              <a:buChar char="q"/>
            </a:pPr>
            <a:r>
              <a:rPr lang="en-US" sz="2400" dirty="0" smtClean="0">
                <a:solidFill>
                  <a:srgbClr val="BFBFBF"/>
                </a:solidFill>
              </a:rPr>
              <a:t> What is FLASH?</a:t>
            </a:r>
          </a:p>
          <a:p>
            <a:pPr marL="285750" indent="-285750">
              <a:buClr>
                <a:schemeClr val="bg1">
                  <a:lumMod val="75000"/>
                </a:schemeClr>
              </a:buClr>
              <a:buFont typeface="Wingdings" charset="2"/>
              <a:buChar char="q"/>
            </a:pPr>
            <a:endParaRPr lang="en-US" sz="2400" dirty="0">
              <a:solidFill>
                <a:schemeClr val="bg1">
                  <a:lumMod val="75000"/>
                </a:schemeClr>
              </a:solidFill>
            </a:endParaRPr>
          </a:p>
          <a:p>
            <a:pPr marL="285750" indent="-285750">
              <a:buClr>
                <a:schemeClr val="bg1">
                  <a:lumMod val="75000"/>
                </a:schemeClr>
              </a:buClr>
              <a:buFont typeface="Wingdings" charset="2"/>
              <a:buChar char="q"/>
            </a:pPr>
            <a:r>
              <a:rPr lang="en-US" sz="2400" dirty="0" smtClean="0">
                <a:solidFill>
                  <a:schemeClr val="bg1">
                    <a:lumMod val="75000"/>
                  </a:schemeClr>
                </a:solidFill>
              </a:rPr>
              <a:t> How do I get the code?</a:t>
            </a:r>
          </a:p>
          <a:p>
            <a:pPr marL="285750" indent="-285750">
              <a:buClr>
                <a:schemeClr val="bg1">
                  <a:lumMod val="75000"/>
                </a:schemeClr>
              </a:buClr>
              <a:buFont typeface="Wingdings" charset="2"/>
              <a:buChar char="q"/>
            </a:pPr>
            <a:endParaRPr lang="en-US" sz="2400" dirty="0" smtClean="0">
              <a:solidFill>
                <a:schemeClr val="bg1">
                  <a:lumMod val="75000"/>
                </a:schemeClr>
              </a:solidFill>
            </a:endParaRPr>
          </a:p>
          <a:p>
            <a:pPr marL="285750" indent="-285750">
              <a:buClr>
                <a:schemeClr val="bg1">
                  <a:lumMod val="75000"/>
                </a:schemeClr>
              </a:buClr>
              <a:buFont typeface="Wingdings" charset="2"/>
              <a:buChar char="q"/>
            </a:pPr>
            <a:r>
              <a:rPr lang="en-US" sz="2400" dirty="0" smtClean="0">
                <a:solidFill>
                  <a:schemeClr val="bg1">
                    <a:lumMod val="75000"/>
                  </a:schemeClr>
                </a:solidFill>
              </a:rPr>
              <a:t> How do I “install” it?  </a:t>
            </a:r>
          </a:p>
          <a:p>
            <a:pPr>
              <a:buClr>
                <a:schemeClr val="bg1">
                  <a:lumMod val="75000"/>
                </a:schemeClr>
              </a:buClr>
            </a:pPr>
            <a:endParaRPr lang="en-US" sz="2400" dirty="0">
              <a:solidFill>
                <a:schemeClr val="bg1">
                  <a:lumMod val="75000"/>
                </a:schemeClr>
              </a:solidFill>
            </a:endParaRPr>
          </a:p>
          <a:p>
            <a:pPr marL="285750" indent="-285750">
              <a:buClr>
                <a:schemeClr val="bg1">
                  <a:lumMod val="75000"/>
                </a:schemeClr>
              </a:buClr>
              <a:buFont typeface="Wingdings" charset="2"/>
              <a:buChar char="q"/>
            </a:pPr>
            <a:r>
              <a:rPr lang="en-US" sz="2400" dirty="0" smtClean="0">
                <a:solidFill>
                  <a:schemeClr val="bg1">
                    <a:lumMod val="75000"/>
                  </a:schemeClr>
                </a:solidFill>
              </a:rPr>
              <a:t> What does it do? </a:t>
            </a:r>
            <a:endParaRPr lang="en-US" sz="2400" dirty="0">
              <a:solidFill>
                <a:schemeClr val="bg1">
                  <a:lumMod val="75000"/>
                </a:schemeClr>
              </a:solidFill>
            </a:endParaRPr>
          </a:p>
          <a:p>
            <a:pPr marL="285750" indent="-285750">
              <a:buClr>
                <a:schemeClr val="bg1">
                  <a:lumMod val="75000"/>
                </a:schemeClr>
              </a:buClr>
              <a:buFont typeface="Wingdings" charset="2"/>
              <a:buChar char="q"/>
            </a:pPr>
            <a:endParaRPr lang="en-US" sz="2400" dirty="0" smtClean="0">
              <a:solidFill>
                <a:schemeClr val="bg1">
                  <a:lumMod val="75000"/>
                </a:schemeClr>
              </a:solidFill>
            </a:endParaRPr>
          </a:p>
          <a:p>
            <a:pPr marL="285750" indent="-285750">
              <a:buClr>
                <a:schemeClr val="bg1">
                  <a:lumMod val="75000"/>
                </a:schemeClr>
              </a:buClr>
              <a:buFont typeface="Wingdings" charset="2"/>
              <a:buChar char="q"/>
            </a:pPr>
            <a:r>
              <a:rPr lang="en-US" sz="2400" dirty="0" smtClean="0">
                <a:solidFill>
                  <a:schemeClr val="bg1">
                    <a:lumMod val="75000"/>
                  </a:schemeClr>
                </a:solidFill>
              </a:rPr>
              <a:t> How do I see what it does?</a:t>
            </a:r>
          </a:p>
          <a:p>
            <a:pPr marL="285750" indent="-285750">
              <a:buClr>
                <a:schemeClr val="bg1">
                  <a:lumMod val="75000"/>
                </a:schemeClr>
              </a:buClr>
              <a:buFont typeface="Wingdings" charset="2"/>
              <a:buChar char="q"/>
            </a:pPr>
            <a:endParaRPr lang="en-US" sz="2400" dirty="0">
              <a:solidFill>
                <a:schemeClr val="bg1">
                  <a:lumMod val="75000"/>
                </a:schemeClr>
              </a:solidFill>
            </a:endParaRPr>
          </a:p>
          <a:p>
            <a:pPr marL="285750" indent="-285750">
              <a:buClr>
                <a:srgbClr val="800000"/>
              </a:buClr>
              <a:buFont typeface="Wingdings" charset="2"/>
              <a:buChar char="q"/>
            </a:pPr>
            <a:r>
              <a:rPr lang="en-US" sz="2400" dirty="0" smtClean="0">
                <a:solidFill>
                  <a:srgbClr val="000000"/>
                </a:solidFill>
              </a:rPr>
              <a:t> How do I simulate my own experiment?</a:t>
            </a:r>
            <a:endParaRPr lang="en-US" sz="2400" dirty="0">
              <a:solidFill>
                <a:srgbClr val="000000"/>
              </a:solidFill>
            </a:endParaRPr>
          </a:p>
        </p:txBody>
      </p:sp>
    </p:spTree>
    <p:extLst>
      <p:ext uri="{BB962C8B-B14F-4D97-AF65-F5344CB8AC3E}">
        <p14:creationId xmlns:p14="http://schemas.microsoft.com/office/powerpoint/2010/main" val="1624409967"/>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8" name="Picture 17"/>
          <p:cNvPicPr>
            <a:picLocks noChangeAspect="1"/>
          </p:cNvPicPr>
          <p:nvPr/>
        </p:nvPicPr>
        <p:blipFill>
          <a:blip r:embed="rId2"/>
          <a:stretch>
            <a:fillRect/>
          </a:stretch>
        </p:blipFill>
        <p:spPr>
          <a:xfrm>
            <a:off x="1" y="0"/>
            <a:ext cx="895300" cy="1068861"/>
          </a:xfrm>
          <a:prstGeom prst="rect">
            <a:avLst/>
          </a:prstGeom>
        </p:spPr>
      </p:pic>
      <p:pic>
        <p:nvPicPr>
          <p:cNvPr id="22" name="Picture 21"/>
          <p:cNvPicPr>
            <a:picLocks noChangeAspect="1"/>
          </p:cNvPicPr>
          <p:nvPr/>
        </p:nvPicPr>
        <p:blipFill>
          <a:blip r:embed="rId3"/>
          <a:stretch>
            <a:fillRect/>
          </a:stretch>
        </p:blipFill>
        <p:spPr>
          <a:xfrm>
            <a:off x="0" y="6461729"/>
            <a:ext cx="338955" cy="396181"/>
          </a:xfrm>
          <a:prstGeom prst="rect">
            <a:avLst/>
          </a:prstGeom>
        </p:spPr>
      </p:pic>
      <p:sp>
        <p:nvSpPr>
          <p:cNvPr id="19" name="TextBox 18"/>
          <p:cNvSpPr txBox="1"/>
          <p:nvPr/>
        </p:nvSpPr>
        <p:spPr>
          <a:xfrm>
            <a:off x="2607107" y="-16995"/>
            <a:ext cx="3945649" cy="584776"/>
          </a:xfrm>
          <a:prstGeom prst="rect">
            <a:avLst/>
          </a:prstGeom>
          <a:noFill/>
        </p:spPr>
        <p:txBody>
          <a:bodyPr wrap="none" rtlCol="0">
            <a:spAutoFit/>
          </a:bodyPr>
          <a:lstStyle/>
          <a:p>
            <a:pPr algn="ctr"/>
            <a:r>
              <a:rPr lang="en-US" sz="3200" i="1" dirty="0" smtClean="0"/>
              <a:t>The FLASH framework </a:t>
            </a:r>
            <a:endParaRPr lang="en-US" sz="3200" i="1" dirty="0"/>
          </a:p>
        </p:txBody>
      </p:sp>
      <p:pic>
        <p:nvPicPr>
          <p:cNvPr id="17" name="Picture 16"/>
          <p:cNvPicPr>
            <a:picLocks noChangeAspect="1"/>
          </p:cNvPicPr>
          <p:nvPr/>
        </p:nvPicPr>
        <p:blipFill>
          <a:blip r:embed="rId3"/>
          <a:stretch>
            <a:fillRect/>
          </a:stretch>
        </p:blipFill>
        <p:spPr>
          <a:xfrm>
            <a:off x="1080493" y="61088"/>
            <a:ext cx="537923" cy="628741"/>
          </a:xfrm>
          <a:prstGeom prst="rect">
            <a:avLst/>
          </a:prstGeom>
        </p:spPr>
      </p:pic>
      <p:pic>
        <p:nvPicPr>
          <p:cNvPr id="21" name="Picture 20"/>
          <p:cNvPicPr>
            <a:picLocks noChangeAspect="1"/>
          </p:cNvPicPr>
          <p:nvPr/>
        </p:nvPicPr>
        <p:blipFill>
          <a:blip r:embed="rId4"/>
          <a:stretch>
            <a:fillRect/>
          </a:stretch>
        </p:blipFill>
        <p:spPr>
          <a:xfrm>
            <a:off x="8303230" y="0"/>
            <a:ext cx="840770" cy="859455"/>
          </a:xfrm>
          <a:prstGeom prst="rect">
            <a:avLst/>
          </a:prstGeom>
        </p:spPr>
      </p:pic>
      <p:sp>
        <p:nvSpPr>
          <p:cNvPr id="26" name="Oval 3"/>
          <p:cNvSpPr>
            <a:spLocks noChangeArrowheads="1"/>
          </p:cNvSpPr>
          <p:nvPr/>
        </p:nvSpPr>
        <p:spPr bwMode="auto">
          <a:xfrm>
            <a:off x="3962400" y="3429000"/>
            <a:ext cx="1116013" cy="1073150"/>
          </a:xfrm>
          <a:prstGeom prst="ellipse">
            <a:avLst/>
          </a:prstGeom>
          <a:solidFill>
            <a:srgbClr val="FFFF00"/>
          </a:solidFill>
          <a:ln w="9525">
            <a:solidFill>
              <a:schemeClr val="tx1"/>
            </a:solidFill>
            <a:round/>
            <a:headEnd/>
            <a:tailEnd/>
          </a:ln>
        </p:spPr>
        <p:txBody>
          <a:bodyPr wrap="none" anchor="ctr"/>
          <a:lstStyle/>
          <a:p>
            <a:pPr algn="ctr"/>
            <a:r>
              <a:rPr lang="en-US" sz="2400">
                <a:latin typeface="Arial" charset="0"/>
                <a:ea typeface="ＭＳ Ｐゴシック" charset="0"/>
                <a:cs typeface="ＭＳ Ｐゴシック" charset="0"/>
              </a:rPr>
              <a:t>Driver</a:t>
            </a:r>
          </a:p>
        </p:txBody>
      </p:sp>
      <p:sp>
        <p:nvSpPr>
          <p:cNvPr id="27" name="Oval 4"/>
          <p:cNvSpPr>
            <a:spLocks noChangeArrowheads="1"/>
          </p:cNvSpPr>
          <p:nvPr/>
        </p:nvSpPr>
        <p:spPr bwMode="auto">
          <a:xfrm>
            <a:off x="5181600" y="1447800"/>
            <a:ext cx="1327150" cy="1341438"/>
          </a:xfrm>
          <a:prstGeom prst="ellipse">
            <a:avLst/>
          </a:prstGeom>
          <a:solidFill>
            <a:srgbClr val="00FF00"/>
          </a:solidFill>
          <a:ln w="9525">
            <a:solidFill>
              <a:schemeClr val="tx1"/>
            </a:solidFill>
            <a:round/>
            <a:headEnd/>
            <a:tailEnd/>
          </a:ln>
        </p:spPr>
        <p:txBody>
          <a:bodyPr wrap="none" anchor="ctr"/>
          <a:lstStyle/>
          <a:p>
            <a:pPr algn="ctr"/>
            <a:r>
              <a:rPr lang="en-US">
                <a:latin typeface="Arial" charset="0"/>
                <a:ea typeface="ＭＳ Ｐゴシック" charset="0"/>
                <a:cs typeface="ＭＳ Ｐゴシック" charset="0"/>
              </a:rPr>
              <a:t>I/O</a:t>
            </a:r>
            <a:endParaRPr lang="en-US" sz="2400">
              <a:latin typeface="Arial" charset="0"/>
              <a:ea typeface="ＭＳ Ｐゴシック" charset="0"/>
              <a:cs typeface="ＭＳ Ｐゴシック" charset="0"/>
            </a:endParaRPr>
          </a:p>
        </p:txBody>
      </p:sp>
      <p:sp>
        <p:nvSpPr>
          <p:cNvPr id="28" name="Oval 5"/>
          <p:cNvSpPr>
            <a:spLocks noChangeArrowheads="1"/>
          </p:cNvSpPr>
          <p:nvPr/>
        </p:nvSpPr>
        <p:spPr bwMode="auto">
          <a:xfrm>
            <a:off x="3505200" y="1447800"/>
            <a:ext cx="1555750" cy="1341438"/>
          </a:xfrm>
          <a:prstGeom prst="ellipse">
            <a:avLst/>
          </a:prstGeom>
          <a:solidFill>
            <a:srgbClr val="00FF00"/>
          </a:solidFill>
          <a:ln w="9525">
            <a:solidFill>
              <a:schemeClr val="tx1"/>
            </a:solidFill>
            <a:round/>
            <a:headEnd/>
            <a:tailEnd/>
          </a:ln>
        </p:spPr>
        <p:txBody>
          <a:bodyPr wrap="none" anchor="ctr"/>
          <a:lstStyle/>
          <a:p>
            <a:pPr algn="ctr"/>
            <a:r>
              <a:rPr lang="en-US">
                <a:latin typeface="Arial" charset="0"/>
                <a:ea typeface="ＭＳ Ｐゴシック" charset="0"/>
                <a:cs typeface="ＭＳ Ｐゴシック" charset="0"/>
              </a:rPr>
              <a:t>Runtime</a:t>
            </a:r>
          </a:p>
          <a:p>
            <a:pPr algn="ctr"/>
            <a:r>
              <a:rPr lang="en-US">
                <a:latin typeface="Arial" charset="0"/>
                <a:ea typeface="ＭＳ Ｐゴシック" charset="0"/>
                <a:cs typeface="ＭＳ Ｐゴシック" charset="0"/>
              </a:rPr>
              <a:t>Params</a:t>
            </a:r>
            <a:endParaRPr lang="en-US" sz="2400">
              <a:latin typeface="Arial" charset="0"/>
              <a:ea typeface="ＭＳ Ｐゴシック" charset="0"/>
              <a:cs typeface="ＭＳ Ｐゴシック" charset="0"/>
            </a:endParaRPr>
          </a:p>
        </p:txBody>
      </p:sp>
      <p:sp>
        <p:nvSpPr>
          <p:cNvPr id="29" name="Oval 6"/>
          <p:cNvSpPr>
            <a:spLocks noChangeArrowheads="1"/>
          </p:cNvSpPr>
          <p:nvPr/>
        </p:nvSpPr>
        <p:spPr bwMode="auto">
          <a:xfrm>
            <a:off x="2057400" y="1447800"/>
            <a:ext cx="1327150" cy="1341438"/>
          </a:xfrm>
          <a:prstGeom prst="ellipse">
            <a:avLst/>
          </a:prstGeom>
          <a:solidFill>
            <a:srgbClr val="00FF00"/>
          </a:solidFill>
          <a:ln w="9525">
            <a:solidFill>
              <a:schemeClr val="tx1"/>
            </a:solidFill>
            <a:round/>
            <a:headEnd/>
            <a:tailEnd/>
          </a:ln>
        </p:spPr>
        <p:txBody>
          <a:bodyPr wrap="none" anchor="ctr"/>
          <a:lstStyle/>
          <a:p>
            <a:pPr algn="ctr"/>
            <a:r>
              <a:rPr lang="en-US">
                <a:latin typeface="Arial" charset="0"/>
                <a:ea typeface="ＭＳ Ｐゴシック" charset="0"/>
                <a:cs typeface="ＭＳ Ｐゴシック" charset="0"/>
              </a:rPr>
              <a:t>Grid</a:t>
            </a:r>
            <a:endParaRPr lang="en-US" sz="2400">
              <a:latin typeface="Arial" charset="0"/>
              <a:ea typeface="ＭＳ Ｐゴシック" charset="0"/>
              <a:cs typeface="ＭＳ Ｐゴシック" charset="0"/>
            </a:endParaRPr>
          </a:p>
          <a:p>
            <a:pPr algn="ctr"/>
            <a:endParaRPr lang="en-US" sz="2400">
              <a:latin typeface="Arial" charset="0"/>
              <a:ea typeface="ＭＳ Ｐゴシック" charset="0"/>
              <a:cs typeface="ＭＳ Ｐゴシック" charset="0"/>
            </a:endParaRPr>
          </a:p>
        </p:txBody>
      </p:sp>
      <p:sp>
        <p:nvSpPr>
          <p:cNvPr id="30" name="Oval 7"/>
          <p:cNvSpPr>
            <a:spLocks noChangeArrowheads="1"/>
          </p:cNvSpPr>
          <p:nvPr/>
        </p:nvSpPr>
        <p:spPr bwMode="auto">
          <a:xfrm>
            <a:off x="6629400" y="3124200"/>
            <a:ext cx="1524000" cy="1127125"/>
          </a:xfrm>
          <a:prstGeom prst="ellipse">
            <a:avLst/>
          </a:prstGeom>
          <a:solidFill>
            <a:srgbClr val="CC99FF"/>
          </a:solidFill>
          <a:ln w="9525">
            <a:solidFill>
              <a:schemeClr val="tx1"/>
            </a:solidFill>
            <a:round/>
            <a:headEnd/>
            <a:tailEnd/>
          </a:ln>
        </p:spPr>
        <p:txBody>
          <a:bodyPr wrap="none" anchor="ctr"/>
          <a:lstStyle/>
          <a:p>
            <a:pPr algn="ctr"/>
            <a:r>
              <a:rPr lang="en-US">
                <a:latin typeface="Arial" charset="0"/>
                <a:ea typeface="ＭＳ Ｐゴシック" charset="0"/>
                <a:cs typeface="ＭＳ Ｐゴシック" charset="0"/>
              </a:rPr>
              <a:t>Profiling</a:t>
            </a:r>
            <a:endParaRPr lang="en-US" sz="2400">
              <a:latin typeface="Arial" charset="0"/>
              <a:ea typeface="ＭＳ Ｐゴシック" charset="0"/>
              <a:cs typeface="ＭＳ Ｐゴシック" charset="0"/>
            </a:endParaRPr>
          </a:p>
        </p:txBody>
      </p:sp>
      <p:sp>
        <p:nvSpPr>
          <p:cNvPr id="31" name="Oval 8"/>
          <p:cNvSpPr>
            <a:spLocks noChangeArrowheads="1"/>
          </p:cNvSpPr>
          <p:nvPr/>
        </p:nvSpPr>
        <p:spPr bwMode="auto">
          <a:xfrm>
            <a:off x="6629400" y="4419600"/>
            <a:ext cx="1676400" cy="1143000"/>
          </a:xfrm>
          <a:prstGeom prst="ellipse">
            <a:avLst/>
          </a:prstGeom>
          <a:solidFill>
            <a:srgbClr val="CC99FF"/>
          </a:solidFill>
          <a:ln w="9525">
            <a:solidFill>
              <a:schemeClr val="tx1"/>
            </a:solidFill>
            <a:round/>
            <a:headEnd/>
            <a:tailEnd/>
          </a:ln>
        </p:spPr>
        <p:txBody>
          <a:bodyPr wrap="none" anchor="ctr"/>
          <a:lstStyle/>
          <a:p>
            <a:pPr algn="ctr"/>
            <a:r>
              <a:rPr lang="en-US" sz="2400">
                <a:latin typeface="Arial" charset="0"/>
                <a:ea typeface="ＭＳ Ｐゴシック" charset="0"/>
                <a:cs typeface="ＭＳ Ｐゴシック" charset="0"/>
              </a:rPr>
              <a:t>Logfile</a:t>
            </a:r>
          </a:p>
        </p:txBody>
      </p:sp>
      <p:sp>
        <p:nvSpPr>
          <p:cNvPr id="32" name="Oval 9"/>
          <p:cNvSpPr>
            <a:spLocks noChangeArrowheads="1"/>
          </p:cNvSpPr>
          <p:nvPr/>
        </p:nvSpPr>
        <p:spPr bwMode="auto">
          <a:xfrm>
            <a:off x="3657600" y="4800600"/>
            <a:ext cx="1676400" cy="1073150"/>
          </a:xfrm>
          <a:prstGeom prst="ellipse">
            <a:avLst/>
          </a:prstGeom>
          <a:solidFill>
            <a:srgbClr val="993366"/>
          </a:solidFill>
          <a:ln w="9525">
            <a:solidFill>
              <a:schemeClr val="tx1"/>
            </a:solidFill>
            <a:round/>
            <a:headEnd/>
            <a:tailEnd/>
          </a:ln>
        </p:spPr>
        <p:txBody>
          <a:bodyPr wrap="none" anchor="ctr"/>
          <a:lstStyle/>
          <a:p>
            <a:pPr algn="ctr"/>
            <a:r>
              <a:rPr lang="en-US" sz="2400">
                <a:latin typeface="Arial" charset="0"/>
                <a:ea typeface="ＭＳ Ｐゴシック" charset="0"/>
                <a:cs typeface="ＭＳ Ｐゴシック" charset="0"/>
              </a:rPr>
              <a:t>Simulation</a:t>
            </a:r>
          </a:p>
        </p:txBody>
      </p:sp>
      <p:sp>
        <p:nvSpPr>
          <p:cNvPr id="33" name="Oval 10"/>
          <p:cNvSpPr>
            <a:spLocks noChangeArrowheads="1"/>
          </p:cNvSpPr>
          <p:nvPr/>
        </p:nvSpPr>
        <p:spPr bwMode="auto">
          <a:xfrm>
            <a:off x="1324262" y="1237680"/>
            <a:ext cx="5867400" cy="1752600"/>
          </a:xfrm>
          <a:prstGeom prst="ellipse">
            <a:avLst/>
          </a:prstGeom>
          <a:solidFill>
            <a:srgbClr val="CCFFFF">
              <a:alpha val="0"/>
            </a:srgbClr>
          </a:solidFill>
          <a:ln w="9525">
            <a:solidFill>
              <a:schemeClr val="tx1"/>
            </a:solidFill>
            <a:round/>
            <a:headEnd/>
            <a:tailEnd/>
          </a:ln>
        </p:spPr>
        <p:txBody>
          <a:bodyPr wrap="none" anchor="ctr"/>
          <a:lstStyle/>
          <a:p>
            <a:endParaRPr lang="en-US"/>
          </a:p>
        </p:txBody>
      </p:sp>
      <p:sp>
        <p:nvSpPr>
          <p:cNvPr id="34" name="Oval 11"/>
          <p:cNvSpPr>
            <a:spLocks noChangeArrowheads="1"/>
          </p:cNvSpPr>
          <p:nvPr/>
        </p:nvSpPr>
        <p:spPr bwMode="auto">
          <a:xfrm>
            <a:off x="6096000" y="2895600"/>
            <a:ext cx="2667000" cy="2895600"/>
          </a:xfrm>
          <a:prstGeom prst="ellipse">
            <a:avLst/>
          </a:prstGeom>
          <a:solidFill>
            <a:schemeClr val="accent1">
              <a:alpha val="0"/>
            </a:schemeClr>
          </a:solidFill>
          <a:ln w="9525">
            <a:solidFill>
              <a:schemeClr val="tx1"/>
            </a:solidFill>
            <a:round/>
            <a:headEnd/>
            <a:tailEnd/>
          </a:ln>
        </p:spPr>
        <p:txBody>
          <a:bodyPr wrap="none" anchor="ctr"/>
          <a:lstStyle/>
          <a:p>
            <a:endParaRPr lang="en-US"/>
          </a:p>
        </p:txBody>
      </p:sp>
      <p:sp>
        <p:nvSpPr>
          <p:cNvPr id="35" name="Text Box 12"/>
          <p:cNvSpPr txBox="1">
            <a:spLocks noChangeArrowheads="1"/>
          </p:cNvSpPr>
          <p:nvPr/>
        </p:nvSpPr>
        <p:spPr bwMode="auto">
          <a:xfrm>
            <a:off x="3125788" y="762000"/>
            <a:ext cx="1979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charset="0"/>
                <a:ea typeface="ヒラギノ角ゴ Pro W3" charset="0"/>
                <a:cs typeface="ヒラギノ角ゴ Pro W3" charset="0"/>
              </a:defRPr>
            </a:lvl1pPr>
            <a:lvl2pPr marL="37931725" indent="-37474525">
              <a:defRPr sz="2800">
                <a:solidFill>
                  <a:schemeClr val="tx1"/>
                </a:solidFill>
                <a:latin typeface="Times" charset="0"/>
                <a:ea typeface="ヒラギノ角ゴ Pro W3" charset="0"/>
                <a:cs typeface="ヒラギノ角ゴ Pro W3" charset="0"/>
              </a:defRPr>
            </a:lvl2pPr>
            <a:lvl3pPr>
              <a:defRPr sz="2800">
                <a:solidFill>
                  <a:schemeClr val="tx1"/>
                </a:solidFill>
                <a:latin typeface="Times" charset="0"/>
                <a:ea typeface="ヒラギノ角ゴ Pro W3" charset="0"/>
                <a:cs typeface="ヒラギノ角ゴ Pro W3" charset="0"/>
              </a:defRPr>
            </a:lvl3pPr>
            <a:lvl4pPr>
              <a:defRPr sz="2800">
                <a:solidFill>
                  <a:schemeClr val="tx1"/>
                </a:solidFill>
                <a:latin typeface="Times" charset="0"/>
                <a:ea typeface="ヒラギノ角ゴ Pro W3" charset="0"/>
                <a:cs typeface="ヒラギノ角ゴ Pro W3" charset="0"/>
              </a:defRPr>
            </a:lvl4pPr>
            <a:lvl5pPr>
              <a:defRPr sz="28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8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8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8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800">
                <a:solidFill>
                  <a:schemeClr val="tx1"/>
                </a:solidFill>
                <a:latin typeface="Times" charset="0"/>
                <a:ea typeface="ヒラギノ角ゴ Pro W3" charset="0"/>
                <a:cs typeface="ヒラギノ角ゴ Pro W3" charset="0"/>
              </a:defRPr>
            </a:lvl9pPr>
          </a:lstStyle>
          <a:p>
            <a:pPr algn="ctr"/>
            <a:r>
              <a:rPr lang="en-US" sz="2400" dirty="0">
                <a:solidFill>
                  <a:srgbClr val="000000"/>
                </a:solidFill>
                <a:latin typeface="Arial" charset="0"/>
              </a:rPr>
              <a:t>Infrastructure</a:t>
            </a:r>
          </a:p>
        </p:txBody>
      </p:sp>
      <p:sp>
        <p:nvSpPr>
          <p:cNvPr id="36" name="Text Box 13"/>
          <p:cNvSpPr txBox="1">
            <a:spLocks noChangeArrowheads="1"/>
          </p:cNvSpPr>
          <p:nvPr/>
        </p:nvSpPr>
        <p:spPr bwMode="auto">
          <a:xfrm>
            <a:off x="6811236" y="2408238"/>
            <a:ext cx="160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charset="0"/>
                <a:ea typeface="ヒラギノ角ゴ Pro W3" charset="0"/>
                <a:cs typeface="ヒラギノ角ゴ Pro W3" charset="0"/>
              </a:defRPr>
            </a:lvl1pPr>
            <a:lvl2pPr marL="37931725" indent="-37474525">
              <a:defRPr sz="2800">
                <a:solidFill>
                  <a:schemeClr val="tx1"/>
                </a:solidFill>
                <a:latin typeface="Times" charset="0"/>
                <a:ea typeface="ヒラギノ角ゴ Pro W3" charset="0"/>
                <a:cs typeface="ヒラギノ角ゴ Pro W3" charset="0"/>
              </a:defRPr>
            </a:lvl2pPr>
            <a:lvl3pPr>
              <a:defRPr sz="2800">
                <a:solidFill>
                  <a:schemeClr val="tx1"/>
                </a:solidFill>
                <a:latin typeface="Times" charset="0"/>
                <a:ea typeface="ヒラギノ角ゴ Pro W3" charset="0"/>
                <a:cs typeface="ヒラギノ角ゴ Pro W3" charset="0"/>
              </a:defRPr>
            </a:lvl3pPr>
            <a:lvl4pPr>
              <a:defRPr sz="2800">
                <a:solidFill>
                  <a:schemeClr val="tx1"/>
                </a:solidFill>
                <a:latin typeface="Times" charset="0"/>
                <a:ea typeface="ヒラギノ角ゴ Pro W3" charset="0"/>
                <a:cs typeface="ヒラギノ角ゴ Pro W3" charset="0"/>
              </a:defRPr>
            </a:lvl4pPr>
            <a:lvl5pPr>
              <a:defRPr sz="28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8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8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8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800">
                <a:solidFill>
                  <a:schemeClr val="tx1"/>
                </a:solidFill>
                <a:latin typeface="Times" charset="0"/>
                <a:ea typeface="ヒラギノ角ゴ Pro W3" charset="0"/>
                <a:cs typeface="ヒラギノ角ゴ Pro W3" charset="0"/>
              </a:defRPr>
            </a:lvl9pPr>
          </a:lstStyle>
          <a:p>
            <a:pPr algn="ctr"/>
            <a:r>
              <a:rPr lang="en-US" sz="2400" dirty="0" smtClean="0">
                <a:solidFill>
                  <a:srgbClr val="000000"/>
                </a:solidFill>
                <a:latin typeface="Arial" charset="0"/>
              </a:rPr>
              <a:t>Monitoring</a:t>
            </a:r>
            <a:endParaRPr lang="en-US" sz="2000" dirty="0">
              <a:solidFill>
                <a:srgbClr val="000000"/>
              </a:solidFill>
              <a:latin typeface="Arial" charset="0"/>
            </a:endParaRPr>
          </a:p>
        </p:txBody>
      </p:sp>
      <p:sp>
        <p:nvSpPr>
          <p:cNvPr id="37" name="Oval 14"/>
          <p:cNvSpPr>
            <a:spLocks noChangeArrowheads="1"/>
          </p:cNvSpPr>
          <p:nvPr/>
        </p:nvSpPr>
        <p:spPr bwMode="auto">
          <a:xfrm>
            <a:off x="457200" y="3200400"/>
            <a:ext cx="1116013" cy="1073150"/>
          </a:xfrm>
          <a:prstGeom prst="ellipse">
            <a:avLst/>
          </a:prstGeom>
          <a:solidFill>
            <a:srgbClr val="FF9900"/>
          </a:solidFill>
          <a:ln w="9525">
            <a:solidFill>
              <a:schemeClr val="tx1"/>
            </a:solidFill>
            <a:round/>
            <a:headEnd/>
            <a:tailEnd/>
          </a:ln>
        </p:spPr>
        <p:txBody>
          <a:bodyPr wrap="none" anchor="ctr"/>
          <a:lstStyle/>
          <a:p>
            <a:pPr algn="ctr"/>
            <a:r>
              <a:rPr lang="en-US" sz="2400">
                <a:latin typeface="Arial" charset="0"/>
                <a:ea typeface="ＭＳ Ｐゴシック" charset="0"/>
                <a:cs typeface="ＭＳ Ｐゴシック" charset="0"/>
              </a:rPr>
              <a:t>Hydro</a:t>
            </a:r>
          </a:p>
        </p:txBody>
      </p:sp>
      <p:sp>
        <p:nvSpPr>
          <p:cNvPr id="38" name="Oval 15"/>
          <p:cNvSpPr>
            <a:spLocks noChangeArrowheads="1"/>
          </p:cNvSpPr>
          <p:nvPr/>
        </p:nvSpPr>
        <p:spPr bwMode="auto">
          <a:xfrm>
            <a:off x="1676400" y="4343400"/>
            <a:ext cx="1116013" cy="1073150"/>
          </a:xfrm>
          <a:prstGeom prst="ellipse">
            <a:avLst/>
          </a:prstGeom>
          <a:solidFill>
            <a:srgbClr val="FF9900"/>
          </a:solidFill>
          <a:ln w="9525">
            <a:solidFill>
              <a:schemeClr val="tx1"/>
            </a:solidFill>
            <a:round/>
            <a:headEnd/>
            <a:tailEnd/>
          </a:ln>
        </p:spPr>
        <p:txBody>
          <a:bodyPr wrap="none" anchor="ctr"/>
          <a:lstStyle/>
          <a:p>
            <a:pPr algn="ctr"/>
            <a:r>
              <a:rPr lang="en-US" sz="2400">
                <a:latin typeface="Arial" charset="0"/>
                <a:ea typeface="ＭＳ Ｐゴシック" charset="0"/>
                <a:cs typeface="ＭＳ Ｐゴシック" charset="0"/>
              </a:rPr>
              <a:t>Burn</a:t>
            </a:r>
          </a:p>
        </p:txBody>
      </p:sp>
      <p:sp>
        <p:nvSpPr>
          <p:cNvPr id="39" name="Oval 16"/>
          <p:cNvSpPr>
            <a:spLocks noChangeArrowheads="1"/>
          </p:cNvSpPr>
          <p:nvPr/>
        </p:nvSpPr>
        <p:spPr bwMode="auto">
          <a:xfrm>
            <a:off x="457200" y="4343400"/>
            <a:ext cx="1116013" cy="1073150"/>
          </a:xfrm>
          <a:prstGeom prst="ellipse">
            <a:avLst/>
          </a:prstGeom>
          <a:solidFill>
            <a:srgbClr val="FF9900"/>
          </a:solidFill>
          <a:ln w="9525">
            <a:solidFill>
              <a:schemeClr val="tx1"/>
            </a:solidFill>
            <a:round/>
            <a:headEnd/>
            <a:tailEnd/>
          </a:ln>
        </p:spPr>
        <p:txBody>
          <a:bodyPr wrap="none" anchor="ctr"/>
          <a:lstStyle/>
          <a:p>
            <a:pPr algn="ctr"/>
            <a:r>
              <a:rPr lang="en-US" sz="2400">
                <a:latin typeface="Arial" charset="0"/>
                <a:ea typeface="ＭＳ Ｐゴシック" charset="0"/>
                <a:cs typeface="ＭＳ Ｐゴシック" charset="0"/>
              </a:rPr>
              <a:t>Gravity</a:t>
            </a:r>
          </a:p>
        </p:txBody>
      </p:sp>
      <p:sp>
        <p:nvSpPr>
          <p:cNvPr id="40" name="Oval 17"/>
          <p:cNvSpPr>
            <a:spLocks noChangeArrowheads="1"/>
          </p:cNvSpPr>
          <p:nvPr/>
        </p:nvSpPr>
        <p:spPr bwMode="auto">
          <a:xfrm>
            <a:off x="1676400" y="3200400"/>
            <a:ext cx="1116013" cy="1073150"/>
          </a:xfrm>
          <a:prstGeom prst="ellipse">
            <a:avLst/>
          </a:prstGeom>
          <a:solidFill>
            <a:srgbClr val="FF9900"/>
          </a:solidFill>
          <a:ln w="9525">
            <a:solidFill>
              <a:schemeClr val="tx1"/>
            </a:solidFill>
            <a:round/>
            <a:headEnd/>
            <a:tailEnd/>
          </a:ln>
        </p:spPr>
        <p:txBody>
          <a:bodyPr wrap="none" anchor="ctr"/>
          <a:lstStyle/>
          <a:p>
            <a:pPr algn="ctr"/>
            <a:r>
              <a:rPr lang="en-US" sz="2400">
                <a:latin typeface="Arial" charset="0"/>
                <a:ea typeface="ＭＳ Ｐゴシック" charset="0"/>
                <a:cs typeface="ＭＳ Ｐゴシック" charset="0"/>
              </a:rPr>
              <a:t>MHD</a:t>
            </a:r>
          </a:p>
        </p:txBody>
      </p:sp>
      <p:sp>
        <p:nvSpPr>
          <p:cNvPr id="41" name="Oval 18"/>
          <p:cNvSpPr>
            <a:spLocks noChangeArrowheads="1"/>
          </p:cNvSpPr>
          <p:nvPr/>
        </p:nvSpPr>
        <p:spPr bwMode="auto">
          <a:xfrm>
            <a:off x="152400" y="2895600"/>
            <a:ext cx="2971800" cy="2895600"/>
          </a:xfrm>
          <a:prstGeom prst="ellipse">
            <a:avLst/>
          </a:prstGeom>
          <a:solidFill>
            <a:schemeClr val="accent1">
              <a:alpha val="0"/>
            </a:schemeClr>
          </a:solidFill>
          <a:ln w="9525">
            <a:solidFill>
              <a:schemeClr val="tx1"/>
            </a:solidFill>
            <a:round/>
            <a:headEnd/>
            <a:tailEnd/>
          </a:ln>
        </p:spPr>
        <p:txBody>
          <a:bodyPr wrap="none" anchor="ctr"/>
          <a:lstStyle/>
          <a:p>
            <a:endParaRPr lang="en-US"/>
          </a:p>
        </p:txBody>
      </p:sp>
      <p:sp>
        <p:nvSpPr>
          <p:cNvPr id="42" name="Text Box 19"/>
          <p:cNvSpPr txBox="1">
            <a:spLocks noChangeArrowheads="1"/>
          </p:cNvSpPr>
          <p:nvPr/>
        </p:nvSpPr>
        <p:spPr bwMode="auto">
          <a:xfrm>
            <a:off x="298450" y="2484438"/>
            <a:ext cx="1235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charset="0"/>
                <a:ea typeface="ヒラギノ角ゴ Pro W3" charset="0"/>
                <a:cs typeface="ヒラギノ角ゴ Pro W3" charset="0"/>
              </a:defRPr>
            </a:lvl1pPr>
            <a:lvl2pPr marL="37931725" indent="-37474525">
              <a:defRPr sz="2800">
                <a:solidFill>
                  <a:schemeClr val="tx1"/>
                </a:solidFill>
                <a:latin typeface="Times" charset="0"/>
                <a:ea typeface="ヒラギノ角ゴ Pro W3" charset="0"/>
                <a:cs typeface="ヒラギノ角ゴ Pro W3" charset="0"/>
              </a:defRPr>
            </a:lvl2pPr>
            <a:lvl3pPr>
              <a:defRPr sz="2800">
                <a:solidFill>
                  <a:schemeClr val="tx1"/>
                </a:solidFill>
                <a:latin typeface="Times" charset="0"/>
                <a:ea typeface="ヒラギノ角ゴ Pro W3" charset="0"/>
                <a:cs typeface="ヒラギノ角ゴ Pro W3" charset="0"/>
              </a:defRPr>
            </a:lvl3pPr>
            <a:lvl4pPr>
              <a:defRPr sz="2800">
                <a:solidFill>
                  <a:schemeClr val="tx1"/>
                </a:solidFill>
                <a:latin typeface="Times" charset="0"/>
                <a:ea typeface="ヒラギノ角ゴ Pro W3" charset="0"/>
                <a:cs typeface="ヒラギノ角ゴ Pro W3" charset="0"/>
              </a:defRPr>
            </a:lvl4pPr>
            <a:lvl5pPr>
              <a:defRPr sz="2800">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800">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800">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800">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800">
                <a:solidFill>
                  <a:schemeClr val="tx1"/>
                </a:solidFill>
                <a:latin typeface="Times" charset="0"/>
                <a:ea typeface="ヒラギノ角ゴ Pro W3" charset="0"/>
                <a:cs typeface="ヒラギノ角ゴ Pro W3" charset="0"/>
              </a:defRPr>
            </a:lvl9pPr>
          </a:lstStyle>
          <a:p>
            <a:pPr algn="ctr"/>
            <a:r>
              <a:rPr lang="en-US" sz="2400" dirty="0">
                <a:solidFill>
                  <a:srgbClr val="000000"/>
                </a:solidFill>
                <a:latin typeface="Arial" charset="0"/>
              </a:rPr>
              <a:t>Physics</a:t>
            </a:r>
            <a:endParaRPr lang="en-US" sz="2000" dirty="0">
              <a:solidFill>
                <a:srgbClr val="000000"/>
              </a:solidFill>
              <a:latin typeface="Arial" charset="0"/>
            </a:endParaRPr>
          </a:p>
        </p:txBody>
      </p:sp>
    </p:spTree>
    <p:extLst>
      <p:ext uri="{BB962C8B-B14F-4D97-AF65-F5344CB8AC3E}">
        <p14:creationId xmlns:p14="http://schemas.microsoft.com/office/powerpoint/2010/main" val="149585778"/>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8" name="Picture 17"/>
          <p:cNvPicPr>
            <a:picLocks noChangeAspect="1"/>
          </p:cNvPicPr>
          <p:nvPr/>
        </p:nvPicPr>
        <p:blipFill>
          <a:blip r:embed="rId2"/>
          <a:stretch>
            <a:fillRect/>
          </a:stretch>
        </p:blipFill>
        <p:spPr>
          <a:xfrm>
            <a:off x="1" y="0"/>
            <a:ext cx="895300" cy="1068861"/>
          </a:xfrm>
          <a:prstGeom prst="rect">
            <a:avLst/>
          </a:prstGeom>
        </p:spPr>
      </p:pic>
      <p:pic>
        <p:nvPicPr>
          <p:cNvPr id="22" name="Picture 21"/>
          <p:cNvPicPr>
            <a:picLocks noChangeAspect="1"/>
          </p:cNvPicPr>
          <p:nvPr/>
        </p:nvPicPr>
        <p:blipFill>
          <a:blip r:embed="rId3"/>
          <a:stretch>
            <a:fillRect/>
          </a:stretch>
        </p:blipFill>
        <p:spPr>
          <a:xfrm>
            <a:off x="0" y="6461729"/>
            <a:ext cx="338955" cy="396181"/>
          </a:xfrm>
          <a:prstGeom prst="rect">
            <a:avLst/>
          </a:prstGeom>
        </p:spPr>
      </p:pic>
      <p:sp>
        <p:nvSpPr>
          <p:cNvPr id="19" name="TextBox 18"/>
          <p:cNvSpPr txBox="1"/>
          <p:nvPr/>
        </p:nvSpPr>
        <p:spPr>
          <a:xfrm>
            <a:off x="2815900" y="-16995"/>
            <a:ext cx="3528067" cy="584776"/>
          </a:xfrm>
          <a:prstGeom prst="rect">
            <a:avLst/>
          </a:prstGeom>
          <a:noFill/>
        </p:spPr>
        <p:txBody>
          <a:bodyPr wrap="none" rtlCol="0">
            <a:spAutoFit/>
          </a:bodyPr>
          <a:lstStyle/>
          <a:p>
            <a:pPr algn="ctr"/>
            <a:r>
              <a:rPr lang="en-US" sz="3200" i="1" dirty="0" smtClean="0"/>
              <a:t>The Simulation Unit</a:t>
            </a:r>
            <a:endParaRPr lang="en-US" sz="3200" i="1" dirty="0"/>
          </a:p>
        </p:txBody>
      </p:sp>
      <p:pic>
        <p:nvPicPr>
          <p:cNvPr id="17" name="Picture 16"/>
          <p:cNvPicPr>
            <a:picLocks noChangeAspect="1"/>
          </p:cNvPicPr>
          <p:nvPr/>
        </p:nvPicPr>
        <p:blipFill>
          <a:blip r:embed="rId3"/>
          <a:stretch>
            <a:fillRect/>
          </a:stretch>
        </p:blipFill>
        <p:spPr>
          <a:xfrm>
            <a:off x="1080493" y="61088"/>
            <a:ext cx="537923" cy="628741"/>
          </a:xfrm>
          <a:prstGeom prst="rect">
            <a:avLst/>
          </a:prstGeom>
        </p:spPr>
      </p:pic>
      <p:pic>
        <p:nvPicPr>
          <p:cNvPr id="21" name="Picture 20"/>
          <p:cNvPicPr>
            <a:picLocks noChangeAspect="1"/>
          </p:cNvPicPr>
          <p:nvPr/>
        </p:nvPicPr>
        <p:blipFill>
          <a:blip r:embed="rId4"/>
          <a:stretch>
            <a:fillRect/>
          </a:stretch>
        </p:blipFill>
        <p:spPr>
          <a:xfrm>
            <a:off x="8303230" y="0"/>
            <a:ext cx="840770" cy="859455"/>
          </a:xfrm>
          <a:prstGeom prst="rect">
            <a:avLst/>
          </a:prstGeom>
        </p:spPr>
      </p:pic>
      <p:pic>
        <p:nvPicPr>
          <p:cNvPr id="2" name="Picture 1" descr="SimulationFigure.png"/>
          <p:cNvPicPr>
            <a:picLocks noChangeAspect="1"/>
          </p:cNvPicPr>
          <p:nvPr/>
        </p:nvPicPr>
        <p:blipFill rotWithShape="1">
          <a:blip r:embed="rId5">
            <a:extLst>
              <a:ext uri="{28A0092B-C50C-407E-A947-70E740481C1C}">
                <a14:useLocalDpi xmlns:a14="http://schemas.microsoft.com/office/drawing/2010/main" val="0"/>
              </a:ext>
            </a:extLst>
          </a:blip>
          <a:srcRect r="3255" b="16465"/>
          <a:stretch/>
        </p:blipFill>
        <p:spPr>
          <a:xfrm>
            <a:off x="875050" y="1317491"/>
            <a:ext cx="6499948" cy="4209314"/>
          </a:xfrm>
          <a:prstGeom prst="rect">
            <a:avLst/>
          </a:prstGeom>
        </p:spPr>
      </p:pic>
    </p:spTree>
    <p:extLst>
      <p:ext uri="{BB962C8B-B14F-4D97-AF65-F5344CB8AC3E}">
        <p14:creationId xmlns:p14="http://schemas.microsoft.com/office/powerpoint/2010/main" val="3047704883"/>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8" name="Picture 17"/>
          <p:cNvPicPr>
            <a:picLocks noChangeAspect="1"/>
          </p:cNvPicPr>
          <p:nvPr/>
        </p:nvPicPr>
        <p:blipFill>
          <a:blip r:embed="rId2"/>
          <a:stretch>
            <a:fillRect/>
          </a:stretch>
        </p:blipFill>
        <p:spPr>
          <a:xfrm>
            <a:off x="1" y="0"/>
            <a:ext cx="895300" cy="1068861"/>
          </a:xfrm>
          <a:prstGeom prst="rect">
            <a:avLst/>
          </a:prstGeom>
        </p:spPr>
      </p:pic>
      <p:pic>
        <p:nvPicPr>
          <p:cNvPr id="22" name="Picture 21"/>
          <p:cNvPicPr>
            <a:picLocks noChangeAspect="1"/>
          </p:cNvPicPr>
          <p:nvPr/>
        </p:nvPicPr>
        <p:blipFill>
          <a:blip r:embed="rId3"/>
          <a:stretch>
            <a:fillRect/>
          </a:stretch>
        </p:blipFill>
        <p:spPr>
          <a:xfrm>
            <a:off x="0" y="6461729"/>
            <a:ext cx="338955" cy="396181"/>
          </a:xfrm>
          <a:prstGeom prst="rect">
            <a:avLst/>
          </a:prstGeom>
        </p:spPr>
      </p:pic>
      <p:sp>
        <p:nvSpPr>
          <p:cNvPr id="19" name="TextBox 18"/>
          <p:cNvSpPr txBox="1"/>
          <p:nvPr/>
        </p:nvSpPr>
        <p:spPr>
          <a:xfrm>
            <a:off x="2815900" y="-16995"/>
            <a:ext cx="3528067" cy="584776"/>
          </a:xfrm>
          <a:prstGeom prst="rect">
            <a:avLst/>
          </a:prstGeom>
          <a:noFill/>
        </p:spPr>
        <p:txBody>
          <a:bodyPr wrap="none" rtlCol="0">
            <a:spAutoFit/>
          </a:bodyPr>
          <a:lstStyle/>
          <a:p>
            <a:pPr algn="ctr"/>
            <a:r>
              <a:rPr lang="en-US" sz="3200" i="1" dirty="0" smtClean="0"/>
              <a:t>The Simulation Unit</a:t>
            </a:r>
            <a:endParaRPr lang="en-US" sz="3200" i="1" dirty="0"/>
          </a:p>
        </p:txBody>
      </p:sp>
      <p:pic>
        <p:nvPicPr>
          <p:cNvPr id="17" name="Picture 16"/>
          <p:cNvPicPr>
            <a:picLocks noChangeAspect="1"/>
          </p:cNvPicPr>
          <p:nvPr/>
        </p:nvPicPr>
        <p:blipFill>
          <a:blip r:embed="rId3"/>
          <a:stretch>
            <a:fillRect/>
          </a:stretch>
        </p:blipFill>
        <p:spPr>
          <a:xfrm>
            <a:off x="1080493" y="61088"/>
            <a:ext cx="537923" cy="628741"/>
          </a:xfrm>
          <a:prstGeom prst="rect">
            <a:avLst/>
          </a:prstGeom>
        </p:spPr>
      </p:pic>
      <p:pic>
        <p:nvPicPr>
          <p:cNvPr id="21" name="Picture 20"/>
          <p:cNvPicPr>
            <a:picLocks noChangeAspect="1"/>
          </p:cNvPicPr>
          <p:nvPr/>
        </p:nvPicPr>
        <p:blipFill>
          <a:blip r:embed="rId4"/>
          <a:stretch>
            <a:fillRect/>
          </a:stretch>
        </p:blipFill>
        <p:spPr>
          <a:xfrm>
            <a:off x="8303230" y="0"/>
            <a:ext cx="840770" cy="859455"/>
          </a:xfrm>
          <a:prstGeom prst="rect">
            <a:avLst/>
          </a:prstGeom>
        </p:spPr>
      </p:pic>
      <p:sp>
        <p:nvSpPr>
          <p:cNvPr id="14" name="Rectangle 5"/>
          <p:cNvSpPr txBox="1">
            <a:spLocks noChangeArrowheads="1"/>
          </p:cNvSpPr>
          <p:nvPr/>
        </p:nvSpPr>
        <p:spPr>
          <a:xfrm>
            <a:off x="863600" y="1244050"/>
            <a:ext cx="7439630" cy="5001229"/>
          </a:xfrm>
          <a:prstGeom prst="rect">
            <a:avLst/>
          </a:prstGeom>
        </p:spPr>
        <p:txBody>
          <a:bodyPr vert="horz" lIns="91440" tIns="45720" rIns="166398"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Clr>
                <a:srgbClr val="800000"/>
              </a:buClr>
              <a:buFont typeface="Wingdings" charset="2"/>
              <a:buChar char="q"/>
              <a:defRPr/>
            </a:pPr>
            <a:r>
              <a:rPr lang="en-US" sz="2400" dirty="0" smtClean="0">
                <a:solidFill>
                  <a:srgbClr val="000000"/>
                </a:solidFill>
              </a:rPr>
              <a:t>Typical Unit, obeys architecture, naming conventions, inheritance, etc. rules</a:t>
            </a:r>
          </a:p>
          <a:p>
            <a:pPr marL="342900" indent="-342900" algn="l">
              <a:buClr>
                <a:srgbClr val="800000"/>
              </a:buClr>
              <a:buFont typeface="Wingdings" charset="2"/>
              <a:buChar char="q"/>
              <a:defRPr/>
            </a:pPr>
            <a:r>
              <a:rPr lang="en-US" sz="2400" dirty="0" smtClean="0">
                <a:solidFill>
                  <a:srgbClr val="000000"/>
                </a:solidFill>
              </a:rPr>
              <a:t>Special Unit in that it always </a:t>
            </a:r>
            <a:r>
              <a:rPr lang="ja-JP" altLang="en-US" sz="2400" dirty="0" smtClean="0">
                <a:solidFill>
                  <a:srgbClr val="000000"/>
                </a:solidFill>
              </a:rPr>
              <a:t>“</a:t>
            </a:r>
            <a:r>
              <a:rPr lang="en-US" sz="2400" dirty="0" smtClean="0">
                <a:solidFill>
                  <a:srgbClr val="000000"/>
                </a:solidFill>
              </a:rPr>
              <a:t>wins</a:t>
            </a:r>
            <a:r>
              <a:rPr lang="ja-JP" altLang="en-US" sz="2400" dirty="0" smtClean="0">
                <a:solidFill>
                  <a:srgbClr val="000000"/>
                </a:solidFill>
              </a:rPr>
              <a:t>”</a:t>
            </a:r>
            <a:r>
              <a:rPr lang="en-US" sz="2400" dirty="0" smtClean="0">
                <a:solidFill>
                  <a:srgbClr val="000000"/>
                </a:solidFill>
              </a:rPr>
              <a:t> inheritance and parameter wars</a:t>
            </a:r>
          </a:p>
          <a:p>
            <a:pPr marL="342900" indent="-342900" algn="l">
              <a:buClr>
                <a:srgbClr val="800000"/>
              </a:buClr>
              <a:buFont typeface="Wingdings" charset="2"/>
              <a:buChar char="q"/>
              <a:defRPr/>
            </a:pPr>
            <a:r>
              <a:rPr lang="en-US" sz="2400" dirty="0" smtClean="0">
                <a:solidFill>
                  <a:srgbClr val="000000"/>
                </a:solidFill>
              </a:rPr>
              <a:t>FLASH problems is defined by directories in 		</a:t>
            </a:r>
            <a:r>
              <a:rPr lang="en-US" sz="1800" dirty="0" smtClean="0">
                <a:solidFill>
                  <a:srgbClr val="000000"/>
                </a:solidFill>
                <a:latin typeface="American Typewriter"/>
                <a:cs typeface="American Typewriter"/>
              </a:rPr>
              <a:t>source/Simulation/</a:t>
            </a:r>
            <a:r>
              <a:rPr lang="en-US" sz="1800" dirty="0" err="1" smtClean="0">
                <a:solidFill>
                  <a:srgbClr val="000000"/>
                </a:solidFill>
                <a:latin typeface="American Typewriter"/>
                <a:cs typeface="American Typewriter"/>
              </a:rPr>
              <a:t>SimulationMain</a:t>
            </a:r>
            <a:endParaRPr lang="en-US" sz="1800" dirty="0" smtClean="0">
              <a:solidFill>
                <a:srgbClr val="000000"/>
              </a:solidFill>
              <a:latin typeface="American Typewriter"/>
              <a:cs typeface="American Typewriter"/>
            </a:endParaRPr>
          </a:p>
          <a:p>
            <a:pPr marL="342900" indent="-342900" algn="l">
              <a:buClr>
                <a:srgbClr val="800000"/>
              </a:buClr>
              <a:buFont typeface="Wingdings" charset="2"/>
              <a:buChar char="q"/>
              <a:defRPr/>
            </a:pPr>
            <a:r>
              <a:rPr lang="en-US" sz="2400" dirty="0" smtClean="0">
                <a:solidFill>
                  <a:srgbClr val="000000"/>
                </a:solidFill>
              </a:rPr>
              <a:t>The Simulation directory gives people working on a particular problem a place to put problem specific code that replaces the default functionality in the main body of the code </a:t>
            </a:r>
          </a:p>
          <a:p>
            <a:pPr marL="342900" indent="-342900" algn="l">
              <a:buClr>
                <a:srgbClr val="800000"/>
              </a:buClr>
              <a:buFont typeface="Wingdings" charset="2"/>
              <a:buChar char="q"/>
              <a:defRPr/>
            </a:pPr>
            <a:r>
              <a:rPr lang="en-US" sz="2400" dirty="0" smtClean="0">
                <a:solidFill>
                  <a:srgbClr val="000000"/>
                </a:solidFill>
              </a:rPr>
              <a:t>It</a:t>
            </a:r>
            <a:r>
              <a:rPr lang="ja-JP" altLang="en-US" sz="2400" dirty="0" smtClean="0">
                <a:solidFill>
                  <a:srgbClr val="000000"/>
                </a:solidFill>
              </a:rPr>
              <a:t>’</a:t>
            </a:r>
            <a:r>
              <a:rPr lang="en-US" sz="2400" dirty="0" smtClean="0">
                <a:solidFill>
                  <a:srgbClr val="000000"/>
                </a:solidFill>
              </a:rPr>
              <a:t>s also a place to tell the setup script which units this problem will need from the rest of the code </a:t>
            </a:r>
            <a:endParaRPr lang="en-US" sz="2400" dirty="0" smtClean="0">
              <a:solidFill>
                <a:srgbClr val="000000"/>
              </a:solidFill>
            </a:endParaRPr>
          </a:p>
        </p:txBody>
      </p:sp>
    </p:spTree>
    <p:extLst>
      <p:ext uri="{BB962C8B-B14F-4D97-AF65-F5344CB8AC3E}">
        <p14:creationId xmlns:p14="http://schemas.microsoft.com/office/powerpoint/2010/main" val="3600878456"/>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8" name="Picture 17"/>
          <p:cNvPicPr>
            <a:picLocks noChangeAspect="1"/>
          </p:cNvPicPr>
          <p:nvPr/>
        </p:nvPicPr>
        <p:blipFill>
          <a:blip r:embed="rId2"/>
          <a:stretch>
            <a:fillRect/>
          </a:stretch>
        </p:blipFill>
        <p:spPr>
          <a:xfrm>
            <a:off x="1" y="0"/>
            <a:ext cx="895300" cy="1068861"/>
          </a:xfrm>
          <a:prstGeom prst="rect">
            <a:avLst/>
          </a:prstGeom>
        </p:spPr>
      </p:pic>
      <p:pic>
        <p:nvPicPr>
          <p:cNvPr id="22" name="Picture 21"/>
          <p:cNvPicPr>
            <a:picLocks noChangeAspect="1"/>
          </p:cNvPicPr>
          <p:nvPr/>
        </p:nvPicPr>
        <p:blipFill>
          <a:blip r:embed="rId3"/>
          <a:stretch>
            <a:fillRect/>
          </a:stretch>
        </p:blipFill>
        <p:spPr>
          <a:xfrm>
            <a:off x="0" y="6461729"/>
            <a:ext cx="338955" cy="396181"/>
          </a:xfrm>
          <a:prstGeom prst="rect">
            <a:avLst/>
          </a:prstGeom>
        </p:spPr>
      </p:pic>
      <p:sp>
        <p:nvSpPr>
          <p:cNvPr id="19" name="TextBox 18"/>
          <p:cNvSpPr txBox="1"/>
          <p:nvPr/>
        </p:nvSpPr>
        <p:spPr>
          <a:xfrm>
            <a:off x="2392809" y="-16995"/>
            <a:ext cx="4374252" cy="584776"/>
          </a:xfrm>
          <a:prstGeom prst="rect">
            <a:avLst/>
          </a:prstGeom>
          <a:noFill/>
        </p:spPr>
        <p:txBody>
          <a:bodyPr wrap="none" rtlCol="0">
            <a:spAutoFit/>
          </a:bodyPr>
          <a:lstStyle/>
          <a:p>
            <a:pPr algn="ctr"/>
            <a:r>
              <a:rPr lang="en-US" sz="3200" i="1" dirty="0" smtClean="0"/>
              <a:t>The Simulation Directory</a:t>
            </a:r>
            <a:endParaRPr lang="en-US" sz="3200" i="1" dirty="0"/>
          </a:p>
        </p:txBody>
      </p:sp>
      <p:pic>
        <p:nvPicPr>
          <p:cNvPr id="17" name="Picture 16"/>
          <p:cNvPicPr>
            <a:picLocks noChangeAspect="1"/>
          </p:cNvPicPr>
          <p:nvPr/>
        </p:nvPicPr>
        <p:blipFill>
          <a:blip r:embed="rId3"/>
          <a:stretch>
            <a:fillRect/>
          </a:stretch>
        </p:blipFill>
        <p:spPr>
          <a:xfrm>
            <a:off x="1080493" y="61088"/>
            <a:ext cx="537923" cy="628741"/>
          </a:xfrm>
          <a:prstGeom prst="rect">
            <a:avLst/>
          </a:prstGeom>
        </p:spPr>
      </p:pic>
      <p:pic>
        <p:nvPicPr>
          <p:cNvPr id="21" name="Picture 20"/>
          <p:cNvPicPr>
            <a:picLocks noChangeAspect="1"/>
          </p:cNvPicPr>
          <p:nvPr/>
        </p:nvPicPr>
        <p:blipFill>
          <a:blip r:embed="rId4"/>
          <a:stretch>
            <a:fillRect/>
          </a:stretch>
        </p:blipFill>
        <p:spPr>
          <a:xfrm>
            <a:off x="8303230" y="0"/>
            <a:ext cx="840770" cy="859455"/>
          </a:xfrm>
          <a:prstGeom prst="rect">
            <a:avLst/>
          </a:prstGeom>
        </p:spPr>
      </p:pic>
      <p:sp>
        <p:nvSpPr>
          <p:cNvPr id="16" name="Rectangle 5"/>
          <p:cNvSpPr txBox="1">
            <a:spLocks noChangeArrowheads="1"/>
          </p:cNvSpPr>
          <p:nvPr/>
        </p:nvSpPr>
        <p:spPr>
          <a:xfrm>
            <a:off x="863600" y="1085320"/>
            <a:ext cx="7439630" cy="5177430"/>
          </a:xfrm>
          <a:prstGeom prst="rect">
            <a:avLst/>
          </a:prstGeom>
        </p:spPr>
        <p:txBody>
          <a:bodyPr vert="horz" lIns="91440" tIns="45720" rIns="166398"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Clr>
                <a:srgbClr val="800000"/>
              </a:buClr>
              <a:buFont typeface="Wingdings" charset="2"/>
              <a:buChar char="q"/>
              <a:defRPr/>
            </a:pPr>
            <a:r>
              <a:rPr lang="en-US" sz="2400" dirty="0" smtClean="0">
                <a:solidFill>
                  <a:srgbClr val="000000"/>
                </a:solidFill>
              </a:rPr>
              <a:t>Normal </a:t>
            </a:r>
            <a:r>
              <a:rPr lang="en-US" sz="1800" dirty="0" err="1" smtClean="0">
                <a:solidFill>
                  <a:srgbClr val="000000"/>
                </a:solidFill>
                <a:latin typeface="American Typewriter"/>
                <a:cs typeface="American Typewriter"/>
              </a:rPr>
              <a:t>UnitMain</a:t>
            </a:r>
            <a:r>
              <a:rPr lang="en-US" sz="2400" dirty="0" smtClean="0">
                <a:solidFill>
                  <a:srgbClr val="000000"/>
                </a:solidFill>
              </a:rPr>
              <a:t> implementation requirements</a:t>
            </a:r>
          </a:p>
          <a:p>
            <a:pPr marL="782638" lvl="1" algn="l">
              <a:defRPr/>
            </a:pPr>
            <a:r>
              <a:rPr lang="en-US" sz="1800" dirty="0" err="1" smtClean="0">
                <a:solidFill>
                  <a:srgbClr val="000000"/>
                </a:solidFill>
                <a:latin typeface="American Typewriter"/>
                <a:cs typeface="American Typewriter"/>
              </a:rPr>
              <a:t>Simulation_data</a:t>
            </a:r>
            <a:r>
              <a:rPr lang="en-US" sz="1800" dirty="0" smtClean="0">
                <a:solidFill>
                  <a:srgbClr val="000000"/>
                </a:solidFill>
                <a:latin typeface="American Typewriter"/>
                <a:cs typeface="American Typewriter"/>
              </a:rPr>
              <a:t>, </a:t>
            </a:r>
            <a:r>
              <a:rPr lang="en-US" sz="1800" dirty="0" err="1" smtClean="0">
                <a:solidFill>
                  <a:srgbClr val="000000"/>
                </a:solidFill>
                <a:latin typeface="American Typewriter"/>
                <a:cs typeface="American Typewriter"/>
              </a:rPr>
              <a:t>Simulation_init</a:t>
            </a:r>
            <a:r>
              <a:rPr lang="en-US" sz="1800" dirty="0" smtClean="0">
                <a:solidFill>
                  <a:srgbClr val="000000"/>
                </a:solidFill>
                <a:latin typeface="American Typewriter"/>
                <a:cs typeface="American Typewriter"/>
              </a:rPr>
              <a:t>, (</a:t>
            </a:r>
            <a:r>
              <a:rPr lang="en-US" sz="1800" dirty="0" err="1" smtClean="0">
                <a:solidFill>
                  <a:srgbClr val="000000"/>
                </a:solidFill>
                <a:latin typeface="American Typewriter"/>
                <a:cs typeface="American Typewriter"/>
              </a:rPr>
              <a:t>Simulation_finalize</a:t>
            </a:r>
            <a:r>
              <a:rPr lang="en-US" sz="1800" dirty="0" smtClean="0">
                <a:solidFill>
                  <a:srgbClr val="000000"/>
                </a:solidFill>
                <a:latin typeface="American Typewriter"/>
                <a:cs typeface="American Typewriter"/>
              </a:rPr>
              <a:t>), </a:t>
            </a:r>
            <a:r>
              <a:rPr lang="en-US" sz="1800" dirty="0" err="1" smtClean="0">
                <a:solidFill>
                  <a:srgbClr val="000000"/>
                </a:solidFill>
                <a:latin typeface="American Typewriter"/>
                <a:cs typeface="American Typewriter"/>
              </a:rPr>
              <a:t>Simulation_initBlock</a:t>
            </a:r>
            <a:endParaRPr lang="en-US" sz="1800" dirty="0" smtClean="0">
              <a:solidFill>
                <a:srgbClr val="000000"/>
              </a:solidFill>
              <a:latin typeface="American Typewriter"/>
              <a:cs typeface="American Typewriter"/>
            </a:endParaRPr>
          </a:p>
          <a:p>
            <a:pPr marL="782638" lvl="1" algn="l">
              <a:defRPr/>
            </a:pPr>
            <a:r>
              <a:rPr lang="en-US" sz="1800" dirty="0" err="1" smtClean="0">
                <a:solidFill>
                  <a:srgbClr val="000000"/>
                </a:solidFill>
                <a:latin typeface="American Typewriter"/>
                <a:cs typeface="American Typewriter"/>
              </a:rPr>
              <a:t>Makefile</a:t>
            </a:r>
            <a:r>
              <a:rPr lang="en-US" sz="2400" dirty="0" smtClean="0">
                <a:solidFill>
                  <a:srgbClr val="000000"/>
                </a:solidFill>
              </a:rPr>
              <a:t> (with usually </a:t>
            </a:r>
            <a:r>
              <a:rPr lang="en-US" sz="1800" dirty="0" err="1" smtClean="0">
                <a:solidFill>
                  <a:srgbClr val="000000"/>
                </a:solidFill>
                <a:latin typeface="American Typewriter"/>
                <a:cs typeface="American Typewriter"/>
              </a:rPr>
              <a:t>Simulation_data</a:t>
            </a:r>
            <a:r>
              <a:rPr lang="en-US" sz="2400" dirty="0" smtClean="0">
                <a:solidFill>
                  <a:srgbClr val="000000"/>
                </a:solidFill>
              </a:rPr>
              <a:t> only)</a:t>
            </a:r>
          </a:p>
          <a:p>
            <a:pPr marL="782638" lvl="1" algn="l">
              <a:defRPr/>
            </a:pPr>
            <a:r>
              <a:rPr lang="en-US" sz="1800" dirty="0" err="1" smtClean="0">
                <a:solidFill>
                  <a:srgbClr val="000000"/>
                </a:solidFill>
                <a:latin typeface="American Typewriter"/>
                <a:cs typeface="American Typewriter"/>
              </a:rPr>
              <a:t>Config</a:t>
            </a:r>
            <a:r>
              <a:rPr lang="en-US" sz="2400" dirty="0" smtClean="0">
                <a:solidFill>
                  <a:srgbClr val="000000"/>
                </a:solidFill>
              </a:rPr>
              <a:t> file</a:t>
            </a:r>
          </a:p>
          <a:p>
            <a:pPr marL="782638" lvl="1" algn="l">
              <a:defRPr/>
            </a:pPr>
            <a:r>
              <a:rPr lang="en-US" sz="2400" dirty="0" smtClean="0">
                <a:solidFill>
                  <a:srgbClr val="000000"/>
                </a:solidFill>
              </a:rPr>
              <a:t>Possibly other API functions: e.g. </a:t>
            </a:r>
            <a:r>
              <a:rPr lang="en-US" sz="1800" dirty="0" err="1" smtClean="0">
                <a:solidFill>
                  <a:srgbClr val="000000"/>
                </a:solidFill>
                <a:latin typeface="American Typewriter"/>
                <a:cs typeface="American Typewriter"/>
              </a:rPr>
              <a:t>Simulation_initSpecies</a:t>
            </a:r>
            <a:endParaRPr lang="en-US" sz="1800" dirty="0" smtClean="0">
              <a:solidFill>
                <a:srgbClr val="000000"/>
              </a:solidFill>
              <a:latin typeface="American Typewriter"/>
              <a:cs typeface="American Typewriter"/>
            </a:endParaRPr>
          </a:p>
          <a:p>
            <a:pPr marL="342900" indent="-342900" algn="l">
              <a:buClr>
                <a:srgbClr val="800000"/>
              </a:buClr>
              <a:buFont typeface="Wingdings" charset="2"/>
              <a:buChar char="q"/>
              <a:defRPr/>
            </a:pPr>
            <a:r>
              <a:rPr lang="en-US" sz="2400" dirty="0" smtClean="0">
                <a:solidFill>
                  <a:srgbClr val="000000"/>
                </a:solidFill>
              </a:rPr>
              <a:t>Specific to simulations:</a:t>
            </a:r>
          </a:p>
          <a:p>
            <a:pPr marL="782638" lvl="1" algn="l">
              <a:defRPr/>
            </a:pPr>
            <a:r>
              <a:rPr lang="en-US" sz="2400" dirty="0" smtClean="0">
                <a:solidFill>
                  <a:srgbClr val="000000"/>
                </a:solidFill>
              </a:rPr>
              <a:t>Parameter files </a:t>
            </a:r>
            <a:r>
              <a:rPr lang="en-US" sz="1800" dirty="0" err="1" smtClean="0">
                <a:solidFill>
                  <a:srgbClr val="000000"/>
                </a:solidFill>
                <a:latin typeface="American Typewriter"/>
                <a:cs typeface="American Typewriter"/>
              </a:rPr>
              <a:t>flash.par</a:t>
            </a:r>
            <a:r>
              <a:rPr lang="en-US" sz="1800" dirty="0" smtClean="0">
                <a:solidFill>
                  <a:srgbClr val="000000"/>
                </a:solidFill>
                <a:latin typeface="American Typewriter"/>
                <a:cs typeface="American Typewriter"/>
              </a:rPr>
              <a:t>, </a:t>
            </a:r>
            <a:r>
              <a:rPr lang="en-US" sz="1800" dirty="0" err="1" smtClean="0">
                <a:solidFill>
                  <a:srgbClr val="000000"/>
                </a:solidFill>
                <a:latin typeface="American Typewriter"/>
                <a:cs typeface="American Typewriter"/>
              </a:rPr>
              <a:t>testUG.par</a:t>
            </a:r>
            <a:r>
              <a:rPr lang="en-US" sz="1800" dirty="0" smtClean="0">
                <a:solidFill>
                  <a:srgbClr val="000000"/>
                </a:solidFill>
                <a:latin typeface="American Typewriter"/>
                <a:cs typeface="American Typewriter"/>
              </a:rPr>
              <a:t>,</a:t>
            </a:r>
            <a:r>
              <a:rPr lang="en-US" sz="2400" dirty="0" smtClean="0">
                <a:solidFill>
                  <a:srgbClr val="000000"/>
                </a:solidFill>
              </a:rPr>
              <a:t> etc.</a:t>
            </a:r>
          </a:p>
          <a:p>
            <a:pPr marL="782638" lvl="1" algn="l">
              <a:defRPr/>
            </a:pPr>
            <a:r>
              <a:rPr lang="en-US" sz="2400" dirty="0" smtClean="0">
                <a:solidFill>
                  <a:srgbClr val="000000"/>
                </a:solidFill>
              </a:rPr>
              <a:t>Replacements for routines located elsewhere in directory tree</a:t>
            </a:r>
          </a:p>
          <a:p>
            <a:pPr marL="782638" lvl="1" algn="l">
              <a:defRPr/>
            </a:pPr>
            <a:r>
              <a:rPr lang="en-US" sz="2400" dirty="0" smtClean="0">
                <a:solidFill>
                  <a:srgbClr val="000000"/>
                </a:solidFill>
              </a:rPr>
              <a:t>Routines that implement local functions e.g. </a:t>
            </a:r>
            <a:r>
              <a:rPr lang="en-US" sz="1800" dirty="0" err="1" smtClean="0">
                <a:solidFill>
                  <a:srgbClr val="000000"/>
                </a:solidFill>
                <a:latin typeface="American Typewriter"/>
                <a:cs typeface="American Typewriter"/>
              </a:rPr>
              <a:t>sim_derivedVariables</a:t>
            </a:r>
            <a:endParaRPr lang="en-US" sz="1800" dirty="0" smtClean="0">
              <a:solidFill>
                <a:srgbClr val="000000"/>
              </a:solidFill>
              <a:latin typeface="American Typewriter"/>
              <a:cs typeface="American Typewriter"/>
            </a:endParaRPr>
          </a:p>
        </p:txBody>
      </p:sp>
    </p:spTree>
    <p:extLst>
      <p:ext uri="{BB962C8B-B14F-4D97-AF65-F5344CB8AC3E}">
        <p14:creationId xmlns:p14="http://schemas.microsoft.com/office/powerpoint/2010/main" val="787419326"/>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8" name="Picture 17"/>
          <p:cNvPicPr>
            <a:picLocks noChangeAspect="1"/>
          </p:cNvPicPr>
          <p:nvPr/>
        </p:nvPicPr>
        <p:blipFill>
          <a:blip r:embed="rId2"/>
          <a:stretch>
            <a:fillRect/>
          </a:stretch>
        </p:blipFill>
        <p:spPr>
          <a:xfrm>
            <a:off x="1" y="0"/>
            <a:ext cx="895300" cy="1068861"/>
          </a:xfrm>
          <a:prstGeom prst="rect">
            <a:avLst/>
          </a:prstGeom>
        </p:spPr>
      </p:pic>
      <p:pic>
        <p:nvPicPr>
          <p:cNvPr id="22" name="Picture 21"/>
          <p:cNvPicPr>
            <a:picLocks noChangeAspect="1"/>
          </p:cNvPicPr>
          <p:nvPr/>
        </p:nvPicPr>
        <p:blipFill>
          <a:blip r:embed="rId3"/>
          <a:stretch>
            <a:fillRect/>
          </a:stretch>
        </p:blipFill>
        <p:spPr>
          <a:xfrm>
            <a:off x="0" y="6461729"/>
            <a:ext cx="338955" cy="396181"/>
          </a:xfrm>
          <a:prstGeom prst="rect">
            <a:avLst/>
          </a:prstGeom>
        </p:spPr>
      </p:pic>
      <p:sp>
        <p:nvSpPr>
          <p:cNvPr id="19" name="TextBox 18"/>
          <p:cNvSpPr txBox="1"/>
          <p:nvPr/>
        </p:nvSpPr>
        <p:spPr>
          <a:xfrm>
            <a:off x="3696253" y="-16995"/>
            <a:ext cx="1767368" cy="584776"/>
          </a:xfrm>
          <a:prstGeom prst="rect">
            <a:avLst/>
          </a:prstGeom>
          <a:noFill/>
        </p:spPr>
        <p:txBody>
          <a:bodyPr wrap="none" rtlCol="0">
            <a:spAutoFit/>
          </a:bodyPr>
          <a:lstStyle/>
          <a:p>
            <a:pPr algn="ctr"/>
            <a:r>
              <a:rPr lang="en-US" sz="3200" i="1" dirty="0" smtClean="0"/>
              <a:t>Required</a:t>
            </a:r>
            <a:endParaRPr lang="en-US" sz="3200" i="1" dirty="0"/>
          </a:p>
        </p:txBody>
      </p:sp>
      <p:pic>
        <p:nvPicPr>
          <p:cNvPr id="17" name="Picture 16"/>
          <p:cNvPicPr>
            <a:picLocks noChangeAspect="1"/>
          </p:cNvPicPr>
          <p:nvPr/>
        </p:nvPicPr>
        <p:blipFill>
          <a:blip r:embed="rId3"/>
          <a:stretch>
            <a:fillRect/>
          </a:stretch>
        </p:blipFill>
        <p:spPr>
          <a:xfrm>
            <a:off x="1080493" y="61088"/>
            <a:ext cx="537923" cy="628741"/>
          </a:xfrm>
          <a:prstGeom prst="rect">
            <a:avLst/>
          </a:prstGeom>
        </p:spPr>
      </p:pic>
      <p:pic>
        <p:nvPicPr>
          <p:cNvPr id="21" name="Picture 20"/>
          <p:cNvPicPr>
            <a:picLocks noChangeAspect="1"/>
          </p:cNvPicPr>
          <p:nvPr/>
        </p:nvPicPr>
        <p:blipFill>
          <a:blip r:embed="rId4"/>
          <a:stretch>
            <a:fillRect/>
          </a:stretch>
        </p:blipFill>
        <p:spPr>
          <a:xfrm>
            <a:off x="8303230" y="0"/>
            <a:ext cx="840770" cy="859455"/>
          </a:xfrm>
          <a:prstGeom prst="rect">
            <a:avLst/>
          </a:prstGeom>
        </p:spPr>
      </p:pic>
      <p:sp>
        <p:nvSpPr>
          <p:cNvPr id="16" name="Rectangle 5"/>
          <p:cNvSpPr txBox="1">
            <a:spLocks noChangeArrowheads="1"/>
          </p:cNvSpPr>
          <p:nvPr/>
        </p:nvSpPr>
        <p:spPr>
          <a:xfrm>
            <a:off x="863600" y="1085319"/>
            <a:ext cx="7439630" cy="4542497"/>
          </a:xfrm>
          <a:prstGeom prst="rect">
            <a:avLst/>
          </a:prstGeom>
        </p:spPr>
        <p:txBody>
          <a:bodyPr vert="horz" lIns="91440" tIns="45720" rIns="166398"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Clr>
                <a:srgbClr val="800000"/>
              </a:buClr>
              <a:buFont typeface="Wingdings" charset="2"/>
              <a:buChar char="q"/>
              <a:defRPr/>
            </a:pPr>
            <a:r>
              <a:rPr lang="en-US" sz="2400" dirty="0">
                <a:solidFill>
                  <a:srgbClr val="000000"/>
                </a:solidFill>
              </a:rPr>
              <a:t>There are certain pieces of code that all simulations must implement</a:t>
            </a:r>
            <a:r>
              <a:rPr lang="en-US" sz="2400" dirty="0" smtClean="0">
                <a:solidFill>
                  <a:srgbClr val="000000"/>
                </a:solidFill>
              </a:rPr>
              <a:t>:</a:t>
            </a:r>
          </a:p>
          <a:p>
            <a:pPr marL="342900" indent="-342900" algn="l">
              <a:buClr>
                <a:srgbClr val="800000"/>
              </a:buClr>
              <a:buFont typeface="Wingdings" charset="2"/>
              <a:buChar char="q"/>
              <a:defRPr/>
            </a:pPr>
            <a:endParaRPr lang="en-US" sz="2400" dirty="0">
              <a:solidFill>
                <a:srgbClr val="000000"/>
              </a:solidFill>
            </a:endParaRPr>
          </a:p>
          <a:p>
            <a:pPr marL="1125538" lvl="1" indent="-342900" algn="l">
              <a:buFont typeface="Courier New"/>
              <a:buChar char="o"/>
              <a:defRPr/>
            </a:pPr>
            <a:r>
              <a:rPr lang="en-US" sz="2000" dirty="0">
                <a:solidFill>
                  <a:srgbClr val="000000"/>
                </a:solidFill>
                <a:latin typeface="American Typewriter"/>
                <a:cs typeface="American Typewriter"/>
              </a:rPr>
              <a:t>Simulation_data.F90</a:t>
            </a:r>
            <a:r>
              <a:rPr lang="en-US" sz="2400" dirty="0">
                <a:solidFill>
                  <a:srgbClr val="000000"/>
                </a:solidFill>
                <a:latin typeface="American Typewriter"/>
                <a:cs typeface="American Typewriter"/>
              </a:rPr>
              <a:t>:</a:t>
            </a:r>
            <a:r>
              <a:rPr lang="en-US" sz="2400" dirty="0">
                <a:solidFill>
                  <a:srgbClr val="000000"/>
                </a:solidFill>
              </a:rPr>
              <a:t> Fortran module which stores data and parameters specific to the Simulation.</a:t>
            </a:r>
          </a:p>
          <a:p>
            <a:pPr marL="1125538" lvl="1" indent="-342900" algn="l">
              <a:buFont typeface="Courier New"/>
              <a:buChar char="o"/>
              <a:defRPr/>
            </a:pPr>
            <a:r>
              <a:rPr lang="en-US" sz="2000" dirty="0">
                <a:solidFill>
                  <a:srgbClr val="000000"/>
                </a:solidFill>
                <a:latin typeface="American Typewriter"/>
                <a:cs typeface="American Typewriter"/>
              </a:rPr>
              <a:t>Simulation_init.F90</a:t>
            </a:r>
            <a:r>
              <a:rPr lang="en-US" sz="2400" dirty="0">
                <a:solidFill>
                  <a:srgbClr val="000000"/>
                </a:solidFill>
              </a:rPr>
              <a:t>: Reads the runtime parameters, and performs other necessary unit initializations.</a:t>
            </a:r>
          </a:p>
          <a:p>
            <a:pPr marL="1125538" lvl="1" indent="-342900" algn="l">
              <a:buFont typeface="Courier New"/>
              <a:buChar char="o"/>
              <a:defRPr/>
            </a:pPr>
            <a:r>
              <a:rPr lang="en-US" sz="2000" dirty="0">
                <a:solidFill>
                  <a:srgbClr val="000000"/>
                </a:solidFill>
                <a:latin typeface="American Typewriter"/>
                <a:cs typeface="American Typewriter"/>
              </a:rPr>
              <a:t>Simulation_initBlock.F90</a:t>
            </a:r>
            <a:r>
              <a:rPr lang="en-US" sz="2400" dirty="0">
                <a:solidFill>
                  <a:srgbClr val="000000"/>
                </a:solidFill>
              </a:rPr>
              <a:t>: Sets  initial conditions in a single block</a:t>
            </a:r>
            <a:r>
              <a:rPr lang="en-US" sz="2400" dirty="0" smtClean="0">
                <a:solidFill>
                  <a:srgbClr val="000000"/>
                </a:solidFill>
              </a:rPr>
              <a:t>.</a:t>
            </a:r>
            <a:endParaRPr lang="en-US" sz="2400" dirty="0">
              <a:solidFill>
                <a:srgbClr val="000000"/>
              </a:solidFill>
            </a:endParaRPr>
          </a:p>
        </p:txBody>
      </p:sp>
    </p:spTree>
    <p:extLst>
      <p:ext uri="{BB962C8B-B14F-4D97-AF65-F5344CB8AC3E}">
        <p14:creationId xmlns:p14="http://schemas.microsoft.com/office/powerpoint/2010/main" val="3489261437"/>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8" name="Picture 17"/>
          <p:cNvPicPr>
            <a:picLocks noChangeAspect="1"/>
          </p:cNvPicPr>
          <p:nvPr/>
        </p:nvPicPr>
        <p:blipFill>
          <a:blip r:embed="rId2"/>
          <a:stretch>
            <a:fillRect/>
          </a:stretch>
        </p:blipFill>
        <p:spPr>
          <a:xfrm>
            <a:off x="1" y="0"/>
            <a:ext cx="895300" cy="1068861"/>
          </a:xfrm>
          <a:prstGeom prst="rect">
            <a:avLst/>
          </a:prstGeom>
        </p:spPr>
      </p:pic>
      <p:pic>
        <p:nvPicPr>
          <p:cNvPr id="22" name="Picture 21"/>
          <p:cNvPicPr>
            <a:picLocks noChangeAspect="1"/>
          </p:cNvPicPr>
          <p:nvPr/>
        </p:nvPicPr>
        <p:blipFill>
          <a:blip r:embed="rId3"/>
          <a:stretch>
            <a:fillRect/>
          </a:stretch>
        </p:blipFill>
        <p:spPr>
          <a:xfrm>
            <a:off x="0" y="6461729"/>
            <a:ext cx="338955" cy="396181"/>
          </a:xfrm>
          <a:prstGeom prst="rect">
            <a:avLst/>
          </a:prstGeom>
        </p:spPr>
      </p:pic>
      <p:sp>
        <p:nvSpPr>
          <p:cNvPr id="19" name="TextBox 18"/>
          <p:cNvSpPr txBox="1"/>
          <p:nvPr/>
        </p:nvSpPr>
        <p:spPr>
          <a:xfrm>
            <a:off x="2809393" y="-16995"/>
            <a:ext cx="3541091" cy="584776"/>
          </a:xfrm>
          <a:prstGeom prst="rect">
            <a:avLst/>
          </a:prstGeom>
          <a:noFill/>
        </p:spPr>
        <p:txBody>
          <a:bodyPr wrap="none" rtlCol="0">
            <a:spAutoFit/>
          </a:bodyPr>
          <a:lstStyle/>
          <a:p>
            <a:pPr algn="ctr"/>
            <a:r>
              <a:rPr lang="en-US" sz="3200" i="1" dirty="0" smtClean="0"/>
              <a:t>Code customization</a:t>
            </a:r>
            <a:endParaRPr lang="en-US" sz="3200" i="1" dirty="0"/>
          </a:p>
        </p:txBody>
      </p:sp>
      <p:pic>
        <p:nvPicPr>
          <p:cNvPr id="17" name="Picture 16"/>
          <p:cNvPicPr>
            <a:picLocks noChangeAspect="1"/>
          </p:cNvPicPr>
          <p:nvPr/>
        </p:nvPicPr>
        <p:blipFill>
          <a:blip r:embed="rId3"/>
          <a:stretch>
            <a:fillRect/>
          </a:stretch>
        </p:blipFill>
        <p:spPr>
          <a:xfrm>
            <a:off x="1080493" y="61088"/>
            <a:ext cx="537923" cy="628741"/>
          </a:xfrm>
          <a:prstGeom prst="rect">
            <a:avLst/>
          </a:prstGeom>
        </p:spPr>
      </p:pic>
      <p:pic>
        <p:nvPicPr>
          <p:cNvPr id="21" name="Picture 20"/>
          <p:cNvPicPr>
            <a:picLocks noChangeAspect="1"/>
          </p:cNvPicPr>
          <p:nvPr/>
        </p:nvPicPr>
        <p:blipFill>
          <a:blip r:embed="rId4"/>
          <a:stretch>
            <a:fillRect/>
          </a:stretch>
        </p:blipFill>
        <p:spPr>
          <a:xfrm>
            <a:off x="8303230" y="0"/>
            <a:ext cx="840770" cy="859455"/>
          </a:xfrm>
          <a:prstGeom prst="rect">
            <a:avLst/>
          </a:prstGeom>
        </p:spPr>
      </p:pic>
      <p:sp>
        <p:nvSpPr>
          <p:cNvPr id="16" name="Rectangle 5"/>
          <p:cNvSpPr txBox="1">
            <a:spLocks noChangeArrowheads="1"/>
          </p:cNvSpPr>
          <p:nvPr/>
        </p:nvSpPr>
        <p:spPr>
          <a:xfrm>
            <a:off x="863599" y="926590"/>
            <a:ext cx="8069343" cy="5177430"/>
          </a:xfrm>
          <a:prstGeom prst="rect">
            <a:avLst/>
          </a:prstGeom>
        </p:spPr>
        <p:txBody>
          <a:bodyPr vert="horz" lIns="91440" tIns="45720" rIns="166398"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lnSpc>
                <a:spcPct val="90000"/>
              </a:lnSpc>
              <a:buClr>
                <a:srgbClr val="800000"/>
              </a:buClr>
              <a:buFont typeface="Wingdings" charset="2"/>
              <a:buChar char="q"/>
              <a:defRPr/>
            </a:pPr>
            <a:r>
              <a:rPr lang="en-US" sz="2400" dirty="0">
                <a:solidFill>
                  <a:srgbClr val="000000"/>
                </a:solidFill>
              </a:rPr>
              <a:t>In a FLASH simulation directory, you can place code that overrides the functionality you would pick up from other code units</a:t>
            </a:r>
          </a:p>
          <a:p>
            <a:pPr marL="342900" indent="-342900" algn="l">
              <a:lnSpc>
                <a:spcPct val="90000"/>
              </a:lnSpc>
              <a:buClr>
                <a:srgbClr val="800000"/>
              </a:buClr>
              <a:buFont typeface="Wingdings" charset="2"/>
              <a:buChar char="q"/>
              <a:defRPr/>
            </a:pPr>
            <a:r>
              <a:rPr lang="en-US" sz="2400" dirty="0">
                <a:solidFill>
                  <a:srgbClr val="000000"/>
                </a:solidFill>
              </a:rPr>
              <a:t>In the custom code you can modify:</a:t>
            </a:r>
          </a:p>
          <a:p>
            <a:pPr marL="1125538" lvl="1" indent="-342900" algn="l">
              <a:lnSpc>
                <a:spcPct val="90000"/>
              </a:lnSpc>
              <a:buFont typeface="Courier New"/>
              <a:buChar char="o"/>
              <a:defRPr/>
            </a:pPr>
            <a:r>
              <a:rPr lang="en-US" sz="2400" dirty="0">
                <a:solidFill>
                  <a:srgbClr val="000000"/>
                </a:solidFill>
              </a:rPr>
              <a:t>Boundary conditions (</a:t>
            </a:r>
            <a:r>
              <a:rPr lang="en-US" sz="1800" dirty="0">
                <a:solidFill>
                  <a:srgbClr val="000000"/>
                </a:solidFill>
                <a:latin typeface="American Typewriter"/>
                <a:cs typeface="American Typewriter"/>
              </a:rPr>
              <a:t>Grid_bcApplyToRegionSpecialized.F90</a:t>
            </a:r>
            <a:r>
              <a:rPr lang="en-US" sz="2400" dirty="0">
                <a:solidFill>
                  <a:srgbClr val="000000"/>
                </a:solidFill>
              </a:rPr>
              <a:t>, or </a:t>
            </a:r>
            <a:r>
              <a:rPr lang="en-US" sz="1800" dirty="0">
                <a:solidFill>
                  <a:srgbClr val="000000"/>
                </a:solidFill>
                <a:latin typeface="American Typewriter"/>
                <a:cs typeface="American Typewriter"/>
              </a:rPr>
              <a:t>Grid_applyBCEdge.F90</a:t>
            </a:r>
            <a:r>
              <a:rPr lang="en-US" sz="2400" dirty="0">
                <a:solidFill>
                  <a:srgbClr val="000000"/>
                </a:solidFill>
              </a:rPr>
              <a:t>)</a:t>
            </a:r>
          </a:p>
          <a:p>
            <a:pPr marL="1125538" lvl="1" indent="-342900" algn="l">
              <a:lnSpc>
                <a:spcPct val="90000"/>
              </a:lnSpc>
              <a:buFont typeface="Courier New"/>
              <a:buChar char="o"/>
              <a:defRPr/>
            </a:pPr>
            <a:r>
              <a:rPr lang="en-US" sz="2400" dirty="0">
                <a:solidFill>
                  <a:srgbClr val="000000"/>
                </a:solidFill>
              </a:rPr>
              <a:t>Refinement criterion (</a:t>
            </a:r>
            <a:r>
              <a:rPr lang="en-US" sz="1800" dirty="0">
                <a:solidFill>
                  <a:srgbClr val="000000"/>
                </a:solidFill>
                <a:latin typeface="American Typewriter"/>
                <a:cs typeface="American Typewriter"/>
              </a:rPr>
              <a:t>Grid_markRefineDerefine.F90</a:t>
            </a:r>
            <a:r>
              <a:rPr lang="en-US" sz="2400" dirty="0">
                <a:solidFill>
                  <a:srgbClr val="000000"/>
                </a:solidFill>
              </a:rPr>
              <a:t>)</a:t>
            </a:r>
          </a:p>
          <a:p>
            <a:pPr marL="1125538" lvl="1" indent="-342900" algn="l">
              <a:lnSpc>
                <a:spcPct val="90000"/>
              </a:lnSpc>
              <a:buFont typeface="Courier New"/>
              <a:buChar char="o"/>
              <a:defRPr/>
            </a:pPr>
            <a:r>
              <a:rPr lang="en-US" sz="2400" dirty="0">
                <a:solidFill>
                  <a:srgbClr val="000000"/>
                </a:solidFill>
              </a:rPr>
              <a:t>Diagnostic integrated </a:t>
            </a:r>
            <a:r>
              <a:rPr lang="en-US" sz="2400" dirty="0" err="1">
                <a:solidFill>
                  <a:srgbClr val="000000"/>
                </a:solidFill>
              </a:rPr>
              <a:t>quanties</a:t>
            </a:r>
            <a:r>
              <a:rPr lang="en-US" sz="2400" dirty="0">
                <a:solidFill>
                  <a:srgbClr val="000000"/>
                </a:solidFill>
              </a:rPr>
              <a:t> for output (in the </a:t>
            </a:r>
            <a:r>
              <a:rPr lang="en-US" sz="2400" dirty="0" err="1">
                <a:solidFill>
                  <a:srgbClr val="000000"/>
                </a:solidFill>
              </a:rPr>
              <a:t>flash.dat</a:t>
            </a:r>
            <a:r>
              <a:rPr lang="en-US" sz="2400" dirty="0">
                <a:solidFill>
                  <a:srgbClr val="000000"/>
                </a:solidFill>
              </a:rPr>
              <a:t> file), e.g., total mass (a default) or </a:t>
            </a:r>
            <a:r>
              <a:rPr lang="en-US" sz="2400" dirty="0" err="1">
                <a:solidFill>
                  <a:srgbClr val="000000"/>
                </a:solidFill>
              </a:rPr>
              <a:t>vorticity</a:t>
            </a:r>
            <a:r>
              <a:rPr lang="en-US" sz="2400" dirty="0">
                <a:solidFill>
                  <a:srgbClr val="000000"/>
                </a:solidFill>
              </a:rPr>
              <a:t> (</a:t>
            </a:r>
            <a:r>
              <a:rPr lang="en-US" sz="1800" dirty="0">
                <a:solidFill>
                  <a:srgbClr val="000000"/>
                </a:solidFill>
                <a:latin typeface="American Typewriter"/>
                <a:cs typeface="American Typewriter"/>
              </a:rPr>
              <a:t>IO_writeIntegralQuantities.F90</a:t>
            </a:r>
            <a:r>
              <a:rPr lang="en-US" sz="2400" dirty="0">
                <a:solidFill>
                  <a:srgbClr val="000000"/>
                </a:solidFill>
              </a:rPr>
              <a:t>)</a:t>
            </a:r>
          </a:p>
          <a:p>
            <a:pPr marL="1125538" lvl="1" indent="-342900" algn="l">
              <a:lnSpc>
                <a:spcPct val="90000"/>
              </a:lnSpc>
              <a:buFont typeface="Courier New"/>
              <a:buChar char="o"/>
              <a:defRPr/>
            </a:pPr>
            <a:r>
              <a:rPr lang="en-US" sz="2400" dirty="0">
                <a:solidFill>
                  <a:srgbClr val="000000"/>
                </a:solidFill>
              </a:rPr>
              <a:t>Diagnostics to compute new grid scope variables (</a:t>
            </a:r>
            <a:r>
              <a:rPr lang="en-US" sz="1800" dirty="0">
                <a:solidFill>
                  <a:srgbClr val="000000"/>
                </a:solidFill>
                <a:latin typeface="American Typewriter"/>
                <a:cs typeface="American Typewriter"/>
              </a:rPr>
              <a:t>Grid_computeUserVars.F90</a:t>
            </a:r>
            <a:r>
              <a:rPr lang="en-US" sz="2400" dirty="0">
                <a:solidFill>
                  <a:srgbClr val="000000"/>
                </a:solidFill>
              </a:rPr>
              <a:t>)</a:t>
            </a:r>
          </a:p>
          <a:p>
            <a:pPr marL="342900" indent="-342900" algn="l">
              <a:lnSpc>
                <a:spcPct val="90000"/>
              </a:lnSpc>
              <a:buClr>
                <a:srgbClr val="800000"/>
              </a:buClr>
              <a:buFont typeface="Wingdings" charset="2"/>
              <a:buChar char="q"/>
              <a:defRPr/>
            </a:pPr>
            <a:r>
              <a:rPr lang="en-US" sz="2400" dirty="0" smtClean="0">
                <a:solidFill>
                  <a:srgbClr val="000000"/>
                </a:solidFill>
              </a:rPr>
              <a:t>This </a:t>
            </a:r>
            <a:r>
              <a:rPr lang="en-US" sz="2400" dirty="0">
                <a:solidFill>
                  <a:srgbClr val="000000"/>
                </a:solidFill>
              </a:rPr>
              <a:t>is a place to hack the code in ways specific to your problem, and you can hack basically anything</a:t>
            </a:r>
          </a:p>
          <a:p>
            <a:pPr marL="342900" indent="-342900" algn="l">
              <a:buClr>
                <a:srgbClr val="800000"/>
              </a:buClr>
              <a:buFont typeface="Wingdings" charset="2"/>
              <a:buChar char="q"/>
              <a:defRPr/>
            </a:pPr>
            <a:endParaRPr lang="en-US" sz="2400" dirty="0" smtClean="0">
              <a:solidFill>
                <a:srgbClr val="000000"/>
              </a:solidFill>
              <a:latin typeface="American Typewriter"/>
              <a:cs typeface="American Typewriter"/>
            </a:endParaRPr>
          </a:p>
        </p:txBody>
      </p:sp>
    </p:spTree>
    <p:extLst>
      <p:ext uri="{BB962C8B-B14F-4D97-AF65-F5344CB8AC3E}">
        <p14:creationId xmlns:p14="http://schemas.microsoft.com/office/powerpoint/2010/main" val="3489261437"/>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8" name="Picture 17"/>
          <p:cNvPicPr>
            <a:picLocks noChangeAspect="1"/>
          </p:cNvPicPr>
          <p:nvPr/>
        </p:nvPicPr>
        <p:blipFill>
          <a:blip r:embed="rId2"/>
          <a:stretch>
            <a:fillRect/>
          </a:stretch>
        </p:blipFill>
        <p:spPr>
          <a:xfrm>
            <a:off x="1" y="0"/>
            <a:ext cx="895300" cy="1068861"/>
          </a:xfrm>
          <a:prstGeom prst="rect">
            <a:avLst/>
          </a:prstGeom>
        </p:spPr>
      </p:pic>
      <p:pic>
        <p:nvPicPr>
          <p:cNvPr id="22" name="Picture 21"/>
          <p:cNvPicPr>
            <a:picLocks noChangeAspect="1"/>
          </p:cNvPicPr>
          <p:nvPr/>
        </p:nvPicPr>
        <p:blipFill>
          <a:blip r:embed="rId3"/>
          <a:stretch>
            <a:fillRect/>
          </a:stretch>
        </p:blipFill>
        <p:spPr>
          <a:xfrm>
            <a:off x="0" y="6461729"/>
            <a:ext cx="338955" cy="396181"/>
          </a:xfrm>
          <a:prstGeom prst="rect">
            <a:avLst/>
          </a:prstGeom>
        </p:spPr>
      </p:pic>
      <p:sp>
        <p:nvSpPr>
          <p:cNvPr id="19" name="TextBox 18"/>
          <p:cNvSpPr txBox="1"/>
          <p:nvPr/>
        </p:nvSpPr>
        <p:spPr>
          <a:xfrm>
            <a:off x="3672715" y="-16995"/>
            <a:ext cx="1814457" cy="584776"/>
          </a:xfrm>
          <a:prstGeom prst="rect">
            <a:avLst/>
          </a:prstGeom>
          <a:noFill/>
        </p:spPr>
        <p:txBody>
          <a:bodyPr wrap="none" rtlCol="0">
            <a:spAutoFit/>
          </a:bodyPr>
          <a:lstStyle/>
          <a:p>
            <a:pPr algn="ctr"/>
            <a:r>
              <a:rPr lang="en-US" sz="3200" i="1" dirty="0" smtClean="0"/>
              <a:t>Laser-foil</a:t>
            </a:r>
            <a:endParaRPr lang="en-US" sz="3200" i="1" dirty="0"/>
          </a:p>
        </p:txBody>
      </p:sp>
      <p:pic>
        <p:nvPicPr>
          <p:cNvPr id="17" name="Picture 16"/>
          <p:cNvPicPr>
            <a:picLocks noChangeAspect="1"/>
          </p:cNvPicPr>
          <p:nvPr/>
        </p:nvPicPr>
        <p:blipFill>
          <a:blip r:embed="rId3"/>
          <a:stretch>
            <a:fillRect/>
          </a:stretch>
        </p:blipFill>
        <p:spPr>
          <a:xfrm>
            <a:off x="1080493" y="61088"/>
            <a:ext cx="537923" cy="628741"/>
          </a:xfrm>
          <a:prstGeom prst="rect">
            <a:avLst/>
          </a:prstGeom>
        </p:spPr>
      </p:pic>
      <p:pic>
        <p:nvPicPr>
          <p:cNvPr id="21" name="Picture 20"/>
          <p:cNvPicPr>
            <a:picLocks noChangeAspect="1"/>
          </p:cNvPicPr>
          <p:nvPr/>
        </p:nvPicPr>
        <p:blipFill>
          <a:blip r:embed="rId4"/>
          <a:stretch>
            <a:fillRect/>
          </a:stretch>
        </p:blipFill>
        <p:spPr>
          <a:xfrm>
            <a:off x="8303230" y="0"/>
            <a:ext cx="840770" cy="859455"/>
          </a:xfrm>
          <a:prstGeom prst="rect">
            <a:avLst/>
          </a:prstGeom>
        </p:spPr>
      </p:pic>
      <p:sp>
        <p:nvSpPr>
          <p:cNvPr id="16" name="Rectangle 5"/>
          <p:cNvSpPr txBox="1">
            <a:spLocks noChangeArrowheads="1"/>
          </p:cNvSpPr>
          <p:nvPr/>
        </p:nvSpPr>
        <p:spPr>
          <a:xfrm>
            <a:off x="863599" y="926590"/>
            <a:ext cx="8069343" cy="5177430"/>
          </a:xfrm>
          <a:prstGeom prst="rect">
            <a:avLst/>
          </a:prstGeom>
        </p:spPr>
        <p:txBody>
          <a:bodyPr vert="horz" lIns="91440" tIns="45720" rIns="166398"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lnSpc>
                <a:spcPct val="90000"/>
              </a:lnSpc>
              <a:buClr>
                <a:srgbClr val="800000"/>
              </a:buClr>
              <a:buFont typeface="Wingdings" charset="2"/>
              <a:buChar char="q"/>
              <a:defRPr/>
            </a:pPr>
            <a:r>
              <a:rPr lang="en-US" sz="2400" dirty="0" smtClean="0">
                <a:solidFill>
                  <a:srgbClr val="000000"/>
                </a:solidFill>
              </a:rPr>
              <a:t>When starting a new configuration it is convenient to start from an existing setup and modifying it.</a:t>
            </a:r>
          </a:p>
          <a:p>
            <a:pPr marL="342900" indent="-342900" algn="l">
              <a:lnSpc>
                <a:spcPct val="90000"/>
              </a:lnSpc>
              <a:buClr>
                <a:srgbClr val="800000"/>
              </a:buClr>
              <a:buFont typeface="Wingdings" charset="2"/>
              <a:buChar char="q"/>
              <a:defRPr/>
            </a:pPr>
            <a:endParaRPr lang="en-US" sz="2400" dirty="0">
              <a:solidFill>
                <a:srgbClr val="000000"/>
              </a:solidFill>
            </a:endParaRPr>
          </a:p>
          <a:p>
            <a:pPr marL="342900" indent="-342900" algn="l">
              <a:lnSpc>
                <a:spcPct val="90000"/>
              </a:lnSpc>
              <a:buClr>
                <a:srgbClr val="800000"/>
              </a:buClr>
              <a:buFont typeface="Wingdings" charset="2"/>
              <a:buChar char="q"/>
              <a:defRPr/>
            </a:pPr>
            <a:r>
              <a:rPr lang="en-US" sz="2400" dirty="0" smtClean="0">
                <a:solidFill>
                  <a:srgbClr val="000000"/>
                </a:solidFill>
              </a:rPr>
              <a:t>Let’s see the files we may need to change…   </a:t>
            </a:r>
            <a:endParaRPr lang="en-US" sz="2400" dirty="0" smtClean="0">
              <a:solidFill>
                <a:srgbClr val="000000"/>
              </a:solidFill>
              <a:latin typeface="American Typewriter"/>
              <a:cs typeface="American Typewriter"/>
            </a:endParaRPr>
          </a:p>
        </p:txBody>
      </p:sp>
    </p:spTree>
    <p:extLst>
      <p:ext uri="{BB962C8B-B14F-4D97-AF65-F5344CB8AC3E}">
        <p14:creationId xmlns:p14="http://schemas.microsoft.com/office/powerpoint/2010/main" val="1554545284"/>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8" name="Picture 17"/>
          <p:cNvPicPr>
            <a:picLocks noChangeAspect="1"/>
          </p:cNvPicPr>
          <p:nvPr/>
        </p:nvPicPr>
        <p:blipFill>
          <a:blip r:embed="rId2"/>
          <a:stretch>
            <a:fillRect/>
          </a:stretch>
        </p:blipFill>
        <p:spPr>
          <a:xfrm>
            <a:off x="1" y="0"/>
            <a:ext cx="895300" cy="1068861"/>
          </a:xfrm>
          <a:prstGeom prst="rect">
            <a:avLst/>
          </a:prstGeom>
        </p:spPr>
      </p:pic>
      <p:pic>
        <p:nvPicPr>
          <p:cNvPr id="22" name="Picture 21"/>
          <p:cNvPicPr>
            <a:picLocks noChangeAspect="1"/>
          </p:cNvPicPr>
          <p:nvPr/>
        </p:nvPicPr>
        <p:blipFill>
          <a:blip r:embed="rId3"/>
          <a:stretch>
            <a:fillRect/>
          </a:stretch>
        </p:blipFill>
        <p:spPr>
          <a:xfrm>
            <a:off x="0" y="6461729"/>
            <a:ext cx="338955" cy="396181"/>
          </a:xfrm>
          <a:prstGeom prst="rect">
            <a:avLst/>
          </a:prstGeom>
        </p:spPr>
      </p:pic>
      <p:sp>
        <p:nvSpPr>
          <p:cNvPr id="19" name="TextBox 18"/>
          <p:cNvSpPr txBox="1"/>
          <p:nvPr/>
        </p:nvSpPr>
        <p:spPr>
          <a:xfrm>
            <a:off x="3276372" y="-16995"/>
            <a:ext cx="2607141" cy="584776"/>
          </a:xfrm>
          <a:prstGeom prst="rect">
            <a:avLst/>
          </a:prstGeom>
          <a:noFill/>
        </p:spPr>
        <p:txBody>
          <a:bodyPr wrap="none" rtlCol="0">
            <a:spAutoFit/>
          </a:bodyPr>
          <a:lstStyle/>
          <a:p>
            <a:pPr algn="ctr"/>
            <a:r>
              <a:rPr lang="en-US" sz="3200" i="1" dirty="0" smtClean="0"/>
              <a:t>Parting words</a:t>
            </a:r>
            <a:endParaRPr lang="en-US" sz="3200" i="1" dirty="0"/>
          </a:p>
        </p:txBody>
      </p:sp>
      <p:pic>
        <p:nvPicPr>
          <p:cNvPr id="17" name="Picture 16"/>
          <p:cNvPicPr>
            <a:picLocks noChangeAspect="1"/>
          </p:cNvPicPr>
          <p:nvPr/>
        </p:nvPicPr>
        <p:blipFill>
          <a:blip r:embed="rId3"/>
          <a:stretch>
            <a:fillRect/>
          </a:stretch>
        </p:blipFill>
        <p:spPr>
          <a:xfrm>
            <a:off x="1080493" y="61088"/>
            <a:ext cx="537923" cy="628741"/>
          </a:xfrm>
          <a:prstGeom prst="rect">
            <a:avLst/>
          </a:prstGeom>
        </p:spPr>
      </p:pic>
      <p:pic>
        <p:nvPicPr>
          <p:cNvPr id="21" name="Picture 20"/>
          <p:cNvPicPr>
            <a:picLocks noChangeAspect="1"/>
          </p:cNvPicPr>
          <p:nvPr/>
        </p:nvPicPr>
        <p:blipFill>
          <a:blip r:embed="rId4"/>
          <a:stretch>
            <a:fillRect/>
          </a:stretch>
        </p:blipFill>
        <p:spPr>
          <a:xfrm>
            <a:off x="8303230" y="0"/>
            <a:ext cx="840770" cy="859455"/>
          </a:xfrm>
          <a:prstGeom prst="rect">
            <a:avLst/>
          </a:prstGeom>
        </p:spPr>
      </p:pic>
      <p:sp>
        <p:nvSpPr>
          <p:cNvPr id="16" name="Rectangle 5"/>
          <p:cNvSpPr txBox="1">
            <a:spLocks noChangeArrowheads="1"/>
          </p:cNvSpPr>
          <p:nvPr/>
        </p:nvSpPr>
        <p:spPr>
          <a:xfrm>
            <a:off x="863599" y="1301770"/>
            <a:ext cx="8069343" cy="5177430"/>
          </a:xfrm>
          <a:prstGeom prst="rect">
            <a:avLst/>
          </a:prstGeom>
        </p:spPr>
        <p:txBody>
          <a:bodyPr vert="horz" lIns="91440" tIns="45720" rIns="166398"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lnSpc>
                <a:spcPct val="90000"/>
              </a:lnSpc>
              <a:buClr>
                <a:srgbClr val="800000"/>
              </a:buClr>
              <a:buFont typeface="Wingdings" charset="2"/>
              <a:buChar char="q"/>
              <a:defRPr/>
            </a:pPr>
            <a:r>
              <a:rPr lang="en-US" sz="2400" dirty="0" smtClean="0">
                <a:solidFill>
                  <a:srgbClr val="000000"/>
                </a:solidFill>
              </a:rPr>
              <a:t>Use the code freely but responsibly! </a:t>
            </a:r>
            <a:endParaRPr lang="en-US" sz="2400" dirty="0">
              <a:solidFill>
                <a:srgbClr val="000000"/>
              </a:solidFill>
            </a:endParaRPr>
          </a:p>
          <a:p>
            <a:pPr marL="342900" indent="-342900" algn="l">
              <a:lnSpc>
                <a:spcPct val="90000"/>
              </a:lnSpc>
              <a:buClr>
                <a:srgbClr val="800000"/>
              </a:buClr>
              <a:buFont typeface="Wingdings" charset="2"/>
              <a:buChar char="q"/>
              <a:defRPr/>
            </a:pPr>
            <a:endParaRPr lang="en-US" sz="2400" dirty="0" smtClean="0">
              <a:solidFill>
                <a:srgbClr val="000000"/>
              </a:solidFill>
            </a:endParaRPr>
          </a:p>
          <a:p>
            <a:pPr marL="342900" indent="-342900" algn="l">
              <a:lnSpc>
                <a:spcPct val="90000"/>
              </a:lnSpc>
              <a:buClr>
                <a:srgbClr val="800000"/>
              </a:buClr>
              <a:buFont typeface="Wingdings" charset="2"/>
              <a:buChar char="q"/>
              <a:defRPr/>
            </a:pPr>
            <a:r>
              <a:rPr lang="en-US" sz="2400" dirty="0" smtClean="0">
                <a:solidFill>
                  <a:srgbClr val="000000"/>
                </a:solidFill>
              </a:rPr>
              <a:t>Take advantage of the </a:t>
            </a:r>
            <a:r>
              <a:rPr lang="en-US" sz="2400" dirty="0" err="1" smtClean="0">
                <a:solidFill>
                  <a:srgbClr val="000000"/>
                </a:solidFill>
              </a:rPr>
              <a:t>userguide</a:t>
            </a:r>
            <a:r>
              <a:rPr lang="en-US" sz="2400" dirty="0" smtClean="0">
                <a:solidFill>
                  <a:srgbClr val="000000"/>
                </a:solidFill>
              </a:rPr>
              <a:t> and the webpage material, there is an incredible wealth of info there</a:t>
            </a:r>
            <a:r>
              <a:rPr lang="en-US" sz="2400" dirty="0">
                <a:solidFill>
                  <a:srgbClr val="000000"/>
                </a:solidFill>
              </a:rPr>
              <a:t>. </a:t>
            </a:r>
            <a:r>
              <a:rPr lang="en-US" sz="2400" dirty="0" smtClean="0">
                <a:solidFill>
                  <a:srgbClr val="000000"/>
                </a:solidFill>
                <a:hlinkClick r:id="rId5"/>
              </a:rPr>
              <a:t>flash.uchicago.edu</a:t>
            </a:r>
            <a:r>
              <a:rPr lang="en-US" sz="2400" dirty="0" smtClean="0">
                <a:solidFill>
                  <a:srgbClr val="000000"/>
                </a:solidFill>
              </a:rPr>
              <a:t> </a:t>
            </a:r>
          </a:p>
          <a:p>
            <a:pPr marL="342900" indent="-342900" algn="l">
              <a:lnSpc>
                <a:spcPct val="90000"/>
              </a:lnSpc>
              <a:buClr>
                <a:srgbClr val="800000"/>
              </a:buClr>
              <a:buFont typeface="Wingdings" charset="2"/>
              <a:buChar char="q"/>
              <a:defRPr/>
            </a:pPr>
            <a:endParaRPr lang="en-US" sz="2400" dirty="0">
              <a:solidFill>
                <a:srgbClr val="000000"/>
              </a:solidFill>
            </a:endParaRPr>
          </a:p>
          <a:p>
            <a:pPr marL="342900" indent="-342900" algn="l">
              <a:lnSpc>
                <a:spcPct val="90000"/>
              </a:lnSpc>
              <a:buClr>
                <a:srgbClr val="800000"/>
              </a:buClr>
              <a:buFont typeface="Wingdings" charset="2"/>
              <a:buChar char="q"/>
              <a:defRPr/>
            </a:pPr>
            <a:r>
              <a:rPr lang="en-US" sz="2400" dirty="0" smtClean="0">
                <a:solidFill>
                  <a:srgbClr val="000000"/>
                </a:solidFill>
              </a:rPr>
              <a:t>If you are stuck, send an email to the mailing list! The user community is quite friendly and helpful and the developers at the Center monitor the issues reported and pitch in.</a:t>
            </a:r>
          </a:p>
          <a:p>
            <a:pPr marL="342900" indent="-342900" algn="l">
              <a:lnSpc>
                <a:spcPct val="90000"/>
              </a:lnSpc>
              <a:buClr>
                <a:srgbClr val="800000"/>
              </a:buClr>
              <a:buFont typeface="Wingdings" charset="2"/>
              <a:buChar char="q"/>
              <a:defRPr/>
            </a:pPr>
            <a:endParaRPr lang="en-US" sz="2400" dirty="0">
              <a:solidFill>
                <a:srgbClr val="000000"/>
              </a:solidFill>
            </a:endParaRPr>
          </a:p>
          <a:p>
            <a:pPr marL="342900" indent="-342900" algn="l">
              <a:lnSpc>
                <a:spcPct val="90000"/>
              </a:lnSpc>
              <a:buClr>
                <a:srgbClr val="800000"/>
              </a:buClr>
              <a:buFont typeface="Wingdings" charset="2"/>
              <a:buChar char="q"/>
              <a:defRPr/>
            </a:pPr>
            <a:r>
              <a:rPr lang="en-US" sz="2400" dirty="0" smtClean="0">
                <a:solidFill>
                  <a:srgbClr val="000000"/>
                </a:solidFill>
              </a:rPr>
              <a:t>My address: </a:t>
            </a:r>
            <a:r>
              <a:rPr lang="en-US" sz="2400" dirty="0" smtClean="0">
                <a:solidFill>
                  <a:srgbClr val="000000"/>
                </a:solidFill>
                <a:hlinkClick r:id="rId6"/>
              </a:rPr>
              <a:t>petros.tzeferacos@flash.uchicago.edu</a:t>
            </a:r>
            <a:endParaRPr lang="en-US" sz="2400" dirty="0">
              <a:solidFill>
                <a:srgbClr val="000000"/>
              </a:solidFill>
            </a:endParaRPr>
          </a:p>
          <a:p>
            <a:pPr marL="342900" indent="-342900" algn="l">
              <a:buClr>
                <a:srgbClr val="800000"/>
              </a:buClr>
              <a:buFont typeface="Wingdings" charset="2"/>
              <a:buChar char="q"/>
              <a:defRPr/>
            </a:pPr>
            <a:endParaRPr lang="en-US" sz="2400" dirty="0" smtClean="0">
              <a:solidFill>
                <a:srgbClr val="000000"/>
              </a:solidFill>
              <a:latin typeface="American Typewriter"/>
              <a:cs typeface="American Typewriter"/>
            </a:endParaRPr>
          </a:p>
        </p:txBody>
      </p:sp>
    </p:spTree>
    <p:extLst>
      <p:ext uri="{BB962C8B-B14F-4D97-AF65-F5344CB8AC3E}">
        <p14:creationId xmlns:p14="http://schemas.microsoft.com/office/powerpoint/2010/main" val="298555817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pic>
        <p:nvPicPr>
          <p:cNvPr id="11" name="Picture 10"/>
          <p:cNvPicPr>
            <a:picLocks noChangeAspect="1"/>
          </p:cNvPicPr>
          <p:nvPr/>
        </p:nvPicPr>
        <p:blipFill>
          <a:blip r:embed="rId4"/>
          <a:stretch>
            <a:fillRect/>
          </a:stretch>
        </p:blipFill>
        <p:spPr>
          <a:xfrm>
            <a:off x="1080493" y="61088"/>
            <a:ext cx="537923" cy="628741"/>
          </a:xfrm>
          <a:prstGeom prst="rect">
            <a:avLst/>
          </a:prstGeom>
        </p:spPr>
      </p:pic>
      <p:pic>
        <p:nvPicPr>
          <p:cNvPr id="18" name="Picture 17"/>
          <p:cNvPicPr>
            <a:picLocks noChangeAspect="1"/>
          </p:cNvPicPr>
          <p:nvPr/>
        </p:nvPicPr>
        <p:blipFill>
          <a:blip r:embed="rId3"/>
          <a:stretch>
            <a:fillRect/>
          </a:stretch>
        </p:blipFill>
        <p:spPr>
          <a:xfrm>
            <a:off x="1" y="0"/>
            <a:ext cx="895300" cy="1068861"/>
          </a:xfrm>
          <a:prstGeom prst="rect">
            <a:avLst/>
          </a:prstGeom>
        </p:spPr>
      </p:pic>
      <p:pic>
        <p:nvPicPr>
          <p:cNvPr id="22" name="Picture 21"/>
          <p:cNvPicPr>
            <a:picLocks noChangeAspect="1"/>
          </p:cNvPicPr>
          <p:nvPr/>
        </p:nvPicPr>
        <p:blipFill>
          <a:blip r:embed="rId4"/>
          <a:stretch>
            <a:fillRect/>
          </a:stretch>
        </p:blipFill>
        <p:spPr>
          <a:xfrm>
            <a:off x="0" y="6461729"/>
            <a:ext cx="338955" cy="396181"/>
          </a:xfrm>
          <a:prstGeom prst="rect">
            <a:avLst/>
          </a:prstGeom>
        </p:spPr>
      </p:pic>
      <p:sp>
        <p:nvSpPr>
          <p:cNvPr id="65" name="TextBox 64"/>
          <p:cNvSpPr txBox="1"/>
          <p:nvPr/>
        </p:nvSpPr>
        <p:spPr>
          <a:xfrm>
            <a:off x="3127310" y="-16995"/>
            <a:ext cx="2905300" cy="584776"/>
          </a:xfrm>
          <a:prstGeom prst="rect">
            <a:avLst/>
          </a:prstGeom>
          <a:noFill/>
        </p:spPr>
        <p:txBody>
          <a:bodyPr wrap="none" rtlCol="0">
            <a:spAutoFit/>
          </a:bodyPr>
          <a:lstStyle/>
          <a:p>
            <a:pPr algn="ctr"/>
            <a:r>
              <a:rPr lang="en-US" sz="3200" i="1" dirty="0" smtClean="0"/>
              <a:t>The FLASH code</a:t>
            </a:r>
            <a:endParaRPr lang="en-US" sz="3200" i="1" dirty="0"/>
          </a:p>
        </p:txBody>
      </p:sp>
      <p:pic>
        <p:nvPicPr>
          <p:cNvPr id="24" name="Picture 23"/>
          <p:cNvPicPr>
            <a:picLocks noChangeAspect="1"/>
          </p:cNvPicPr>
          <p:nvPr/>
        </p:nvPicPr>
        <p:blipFill>
          <a:blip r:embed="rId5"/>
          <a:stretch>
            <a:fillRect/>
          </a:stretch>
        </p:blipFill>
        <p:spPr>
          <a:xfrm>
            <a:off x="8303230" y="0"/>
            <a:ext cx="840770" cy="859455"/>
          </a:xfrm>
          <a:prstGeom prst="rect">
            <a:avLst/>
          </a:prstGeom>
        </p:spPr>
      </p:pic>
      <p:sp>
        <p:nvSpPr>
          <p:cNvPr id="20" name="Rectangle 19"/>
          <p:cNvSpPr/>
          <p:nvPr/>
        </p:nvSpPr>
        <p:spPr>
          <a:xfrm>
            <a:off x="789969" y="966175"/>
            <a:ext cx="7625080" cy="4524315"/>
          </a:xfrm>
          <a:prstGeom prst="rect">
            <a:avLst/>
          </a:prstGeom>
        </p:spPr>
        <p:txBody>
          <a:bodyPr wrap="square">
            <a:spAutoFit/>
          </a:bodyPr>
          <a:lstStyle/>
          <a:p>
            <a:pPr>
              <a:buClr>
                <a:srgbClr val="800000"/>
              </a:buClr>
              <a:buFont typeface="Wingdings" charset="2"/>
              <a:buChar char="q"/>
            </a:pPr>
            <a:r>
              <a:rPr lang="en-US" sz="2400" dirty="0" smtClean="0"/>
              <a:t> FLASH performs well on a wide range of platforms,   </a:t>
            </a:r>
          </a:p>
          <a:p>
            <a:pPr>
              <a:buClr>
                <a:srgbClr val="800000"/>
              </a:buClr>
            </a:pPr>
            <a:r>
              <a:rPr lang="en-US" sz="2400" dirty="0" smtClean="0"/>
              <a:t>    from laptops to massively parallel supercomputers </a:t>
            </a:r>
          </a:p>
          <a:p>
            <a:pPr>
              <a:buClr>
                <a:srgbClr val="800000"/>
              </a:buClr>
            </a:pPr>
            <a:r>
              <a:rPr lang="en-US" sz="2400" dirty="0" smtClean="0"/>
              <a:t>    like the IBM BG/P and the IBM BG/Q at the Argonne     </a:t>
            </a:r>
          </a:p>
          <a:p>
            <a:pPr>
              <a:buClr>
                <a:srgbClr val="800000"/>
              </a:buClr>
            </a:pPr>
            <a:r>
              <a:rPr lang="en-US" sz="2400" dirty="0" smtClean="0"/>
              <a:t>    Leadership Computing Facility</a:t>
            </a:r>
          </a:p>
          <a:p>
            <a:pPr>
              <a:buClr>
                <a:srgbClr val="800000"/>
              </a:buClr>
            </a:pPr>
            <a:endParaRPr lang="en-US" sz="2400" dirty="0" smtClean="0"/>
          </a:p>
          <a:p>
            <a:pPr>
              <a:buClr>
                <a:srgbClr val="800000"/>
              </a:buClr>
              <a:buFont typeface="Wingdings" charset="2"/>
              <a:buChar char="q"/>
            </a:pPr>
            <a:r>
              <a:rPr lang="en-US" sz="2400" dirty="0" smtClean="0">
                <a:cs typeface="Arial"/>
              </a:rPr>
              <a:t> The code has a large international user base spanning</a:t>
            </a:r>
          </a:p>
          <a:p>
            <a:pPr>
              <a:buClr>
                <a:srgbClr val="800000"/>
              </a:buClr>
            </a:pPr>
            <a:r>
              <a:rPr lang="en-US" sz="2400" dirty="0" smtClean="0">
                <a:cs typeface="Arial"/>
              </a:rPr>
              <a:t>    a broad range of scientific fields</a:t>
            </a:r>
          </a:p>
          <a:p>
            <a:pPr>
              <a:buClr>
                <a:srgbClr val="800000"/>
              </a:buClr>
              <a:buFont typeface="Wingdings" charset="2"/>
              <a:buChar char="q"/>
            </a:pPr>
            <a:endParaRPr lang="en-US" sz="2400" dirty="0" smtClean="0">
              <a:cs typeface="Arial"/>
            </a:endParaRPr>
          </a:p>
          <a:p>
            <a:pPr>
              <a:buClr>
                <a:srgbClr val="800000"/>
              </a:buClr>
              <a:buFont typeface="Wingdings" charset="2"/>
              <a:buChar char="q"/>
            </a:pPr>
            <a:r>
              <a:rPr lang="en-US" sz="2400" dirty="0" smtClean="0">
                <a:cs typeface="Arial"/>
              </a:rPr>
              <a:t> The FLASH communities in the U.S. and Europe </a:t>
            </a:r>
          </a:p>
          <a:p>
            <a:pPr>
              <a:buClr>
                <a:srgbClr val="800000"/>
              </a:buClr>
            </a:pPr>
            <a:r>
              <a:rPr lang="en-US" sz="2400" dirty="0" smtClean="0">
                <a:cs typeface="Arial"/>
              </a:rPr>
              <a:t>    are particularly active and have contributed many </a:t>
            </a:r>
          </a:p>
          <a:p>
            <a:pPr>
              <a:buClr>
                <a:srgbClr val="800000"/>
              </a:buClr>
            </a:pPr>
            <a:r>
              <a:rPr lang="en-US" sz="2400" dirty="0" smtClean="0">
                <a:cs typeface="Arial"/>
              </a:rPr>
              <a:t>    modules to the code</a:t>
            </a:r>
          </a:p>
          <a:p>
            <a:pPr>
              <a:buClr>
                <a:srgbClr val="FF0000"/>
              </a:buClr>
            </a:pPr>
            <a:endParaRPr lang="en-US" sz="2400" dirty="0"/>
          </a:p>
        </p:txBody>
      </p:sp>
      <p:sp>
        <p:nvSpPr>
          <p:cNvPr id="14" name="TextBox 13"/>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spTree>
    <p:extLst>
      <p:ext uri="{BB962C8B-B14F-4D97-AF65-F5344CB8AC3E}">
        <p14:creationId xmlns:p14="http://schemas.microsoft.com/office/powerpoint/2010/main" val="1206074371"/>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pic>
        <p:nvPicPr>
          <p:cNvPr id="18" name="Picture 17"/>
          <p:cNvPicPr>
            <a:picLocks noChangeAspect="1"/>
          </p:cNvPicPr>
          <p:nvPr/>
        </p:nvPicPr>
        <p:blipFill>
          <a:blip r:embed="rId2"/>
          <a:stretch>
            <a:fillRect/>
          </a:stretch>
        </p:blipFill>
        <p:spPr>
          <a:xfrm>
            <a:off x="1" y="0"/>
            <a:ext cx="895300" cy="1068861"/>
          </a:xfrm>
          <a:prstGeom prst="rect">
            <a:avLst/>
          </a:prstGeom>
        </p:spPr>
      </p:pic>
      <p:pic>
        <p:nvPicPr>
          <p:cNvPr id="22" name="Picture 21"/>
          <p:cNvPicPr>
            <a:picLocks noChangeAspect="1"/>
          </p:cNvPicPr>
          <p:nvPr/>
        </p:nvPicPr>
        <p:blipFill>
          <a:blip r:embed="rId3"/>
          <a:stretch>
            <a:fillRect/>
          </a:stretch>
        </p:blipFill>
        <p:spPr>
          <a:xfrm>
            <a:off x="0" y="6461729"/>
            <a:ext cx="338955" cy="396181"/>
          </a:xfrm>
          <a:prstGeom prst="rect">
            <a:avLst/>
          </a:prstGeom>
        </p:spPr>
      </p:pic>
      <p:sp>
        <p:nvSpPr>
          <p:cNvPr id="19" name="TextBox 18"/>
          <p:cNvSpPr txBox="1"/>
          <p:nvPr/>
        </p:nvSpPr>
        <p:spPr>
          <a:xfrm>
            <a:off x="3781119" y="-16995"/>
            <a:ext cx="1597650" cy="584776"/>
          </a:xfrm>
          <a:prstGeom prst="rect">
            <a:avLst/>
          </a:prstGeom>
          <a:noFill/>
        </p:spPr>
        <p:txBody>
          <a:bodyPr wrap="none" rtlCol="0">
            <a:spAutoFit/>
          </a:bodyPr>
          <a:lstStyle/>
          <a:p>
            <a:pPr algn="ctr"/>
            <a:r>
              <a:rPr lang="en-US" sz="3200" i="1" dirty="0" smtClean="0"/>
              <a:t>Thanks!</a:t>
            </a:r>
            <a:endParaRPr lang="en-US" sz="3200" i="1" dirty="0"/>
          </a:p>
        </p:txBody>
      </p:sp>
      <p:pic>
        <p:nvPicPr>
          <p:cNvPr id="17" name="Picture 16"/>
          <p:cNvPicPr>
            <a:picLocks noChangeAspect="1"/>
          </p:cNvPicPr>
          <p:nvPr/>
        </p:nvPicPr>
        <p:blipFill>
          <a:blip r:embed="rId3"/>
          <a:stretch>
            <a:fillRect/>
          </a:stretch>
        </p:blipFill>
        <p:spPr>
          <a:xfrm>
            <a:off x="1080493" y="61088"/>
            <a:ext cx="537923" cy="628741"/>
          </a:xfrm>
          <a:prstGeom prst="rect">
            <a:avLst/>
          </a:prstGeom>
        </p:spPr>
      </p:pic>
      <p:pic>
        <p:nvPicPr>
          <p:cNvPr id="21" name="Picture 20"/>
          <p:cNvPicPr>
            <a:picLocks noChangeAspect="1"/>
          </p:cNvPicPr>
          <p:nvPr/>
        </p:nvPicPr>
        <p:blipFill>
          <a:blip r:embed="rId4"/>
          <a:stretch>
            <a:fillRect/>
          </a:stretch>
        </p:blipFill>
        <p:spPr>
          <a:xfrm>
            <a:off x="8303230" y="0"/>
            <a:ext cx="840770" cy="859455"/>
          </a:xfrm>
          <a:prstGeom prst="rect">
            <a:avLst/>
          </a:prstGeom>
        </p:spPr>
      </p:pic>
      <p:pic>
        <p:nvPicPr>
          <p:cNvPr id="14" name="Picture 13"/>
          <p:cNvPicPr>
            <a:picLocks noChangeAspect="1"/>
          </p:cNvPicPr>
          <p:nvPr/>
        </p:nvPicPr>
        <p:blipFill>
          <a:blip r:embed="rId5"/>
          <a:stretch>
            <a:fillRect/>
          </a:stretch>
        </p:blipFill>
        <p:spPr>
          <a:xfrm>
            <a:off x="3251200" y="2703326"/>
            <a:ext cx="2641600" cy="2717800"/>
          </a:xfrm>
          <a:prstGeom prst="rect">
            <a:avLst/>
          </a:prstGeom>
          <a:ln>
            <a:solidFill>
              <a:schemeClr val="tx1"/>
            </a:solidFill>
          </a:ln>
          <a:effectLst>
            <a:outerShdw blurRad="50800" dist="38100" dir="2700000" algn="tl" rotWithShape="0">
              <a:srgbClr val="000000">
                <a:alpha val="43000"/>
              </a:srgbClr>
            </a:outerShdw>
          </a:effectLst>
        </p:spPr>
      </p:pic>
      <p:sp>
        <p:nvSpPr>
          <p:cNvPr id="20" name="Oval Callout 19"/>
          <p:cNvSpPr/>
          <p:nvPr/>
        </p:nvSpPr>
        <p:spPr>
          <a:xfrm>
            <a:off x="1693473" y="1481584"/>
            <a:ext cx="6244683" cy="922211"/>
          </a:xfrm>
          <a:prstGeom prst="wedgeEllipseCallout">
            <a:avLst>
              <a:gd name="adj1" fmla="val -11874"/>
              <a:gd name="adj2" fmla="val 11332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3" name="TextBox 22"/>
          <p:cNvSpPr txBox="1"/>
          <p:nvPr/>
        </p:nvSpPr>
        <p:spPr>
          <a:xfrm>
            <a:off x="2376413" y="1636991"/>
            <a:ext cx="4598134" cy="553998"/>
          </a:xfrm>
          <a:prstGeom prst="rect">
            <a:avLst/>
          </a:prstGeom>
          <a:noFill/>
        </p:spPr>
        <p:txBody>
          <a:bodyPr wrap="none" rtlCol="0">
            <a:spAutoFit/>
          </a:bodyPr>
          <a:lstStyle/>
          <a:p>
            <a:pPr>
              <a:lnSpc>
                <a:spcPct val="130000"/>
              </a:lnSpc>
            </a:pPr>
            <a:r>
              <a:rPr lang="en-US" sz="2400" dirty="0" smtClean="0"/>
              <a:t>Thanks for listening! Happy coding! </a:t>
            </a:r>
          </a:p>
        </p:txBody>
      </p:sp>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4137023" y="3298236"/>
            <a:ext cx="833592" cy="583515"/>
          </a:xfrm>
          <a:prstGeom prst="rect">
            <a:avLst/>
          </a:prstGeom>
        </p:spPr>
      </p:pic>
    </p:spTree>
    <p:extLst>
      <p:ext uri="{BB962C8B-B14F-4D97-AF65-F5344CB8AC3E}">
        <p14:creationId xmlns:p14="http://schemas.microsoft.com/office/powerpoint/2010/main" val="314449768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895300" cy="1068861"/>
          </a:xfrm>
          <a:prstGeom prst="rect">
            <a:avLst/>
          </a:prstGeom>
        </p:spPr>
      </p:pic>
      <p:cxnSp>
        <p:nvCxnSpPr>
          <p:cNvPr id="7" name="Straight Connector 6"/>
          <p:cNvCxnSpPr/>
          <p:nvPr/>
        </p:nvCxnSpPr>
        <p:spPr>
          <a:xfrm flipV="1">
            <a:off x="2753584" y="6664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2839" y="6426903"/>
            <a:ext cx="2571998" cy="430887"/>
          </a:xfrm>
          <a:prstGeom prst="rect">
            <a:avLst/>
          </a:prstGeom>
          <a:noFill/>
        </p:spPr>
        <p:txBody>
          <a:bodyPr wrap="square" rtlCol="0">
            <a:spAutoFit/>
          </a:bodyPr>
          <a:lstStyle/>
          <a:p>
            <a:r>
              <a:rPr lang="en-US" sz="2200" i="1" dirty="0" smtClean="0"/>
              <a:t>Petros Tzeferacos</a:t>
            </a:r>
            <a:endParaRPr lang="en-US" sz="2200" i="1" dirty="0"/>
          </a:p>
        </p:txBody>
      </p:sp>
      <p:cxnSp>
        <p:nvCxnSpPr>
          <p:cNvPr id="9" name="Straight Connector 8"/>
          <p:cNvCxnSpPr/>
          <p:nvPr/>
        </p:nvCxnSpPr>
        <p:spPr>
          <a:xfrm flipV="1">
            <a:off x="1" y="6427648"/>
            <a:ext cx="9143999" cy="125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7964" y="768567"/>
            <a:ext cx="2891880" cy="12575"/>
          </a:xfrm>
          <a:prstGeom prst="line">
            <a:avLst/>
          </a:prstGeom>
          <a:ln>
            <a:solidFill>
              <a:srgbClr val="800000"/>
            </a:solidFill>
          </a:ln>
          <a:effectLst/>
        </p:spPr>
        <p:style>
          <a:lnRef idx="2">
            <a:schemeClr val="accent2"/>
          </a:lnRef>
          <a:fillRef idx="0">
            <a:schemeClr val="accent2"/>
          </a:fillRef>
          <a:effectRef idx="1">
            <a:schemeClr val="accent2"/>
          </a:effectRef>
          <a:fontRef idx="minor">
            <a:schemeClr val="tx1"/>
          </a:fontRef>
        </p:style>
      </p:cxnSp>
      <p:pic>
        <p:nvPicPr>
          <p:cNvPr id="11" name="Picture 10"/>
          <p:cNvPicPr>
            <a:picLocks noChangeAspect="1"/>
          </p:cNvPicPr>
          <p:nvPr/>
        </p:nvPicPr>
        <p:blipFill>
          <a:blip r:embed="rId4"/>
          <a:stretch>
            <a:fillRect/>
          </a:stretch>
        </p:blipFill>
        <p:spPr>
          <a:xfrm>
            <a:off x="1080493" y="61088"/>
            <a:ext cx="537923" cy="628741"/>
          </a:xfrm>
          <a:prstGeom prst="rect">
            <a:avLst/>
          </a:prstGeom>
        </p:spPr>
      </p:pic>
      <p:pic>
        <p:nvPicPr>
          <p:cNvPr id="18" name="Picture 17"/>
          <p:cNvPicPr>
            <a:picLocks noChangeAspect="1"/>
          </p:cNvPicPr>
          <p:nvPr/>
        </p:nvPicPr>
        <p:blipFill>
          <a:blip r:embed="rId3"/>
          <a:stretch>
            <a:fillRect/>
          </a:stretch>
        </p:blipFill>
        <p:spPr>
          <a:xfrm>
            <a:off x="1" y="0"/>
            <a:ext cx="895300" cy="1068861"/>
          </a:xfrm>
          <a:prstGeom prst="rect">
            <a:avLst/>
          </a:prstGeom>
        </p:spPr>
      </p:pic>
      <p:pic>
        <p:nvPicPr>
          <p:cNvPr id="22" name="Picture 21"/>
          <p:cNvPicPr>
            <a:picLocks noChangeAspect="1"/>
          </p:cNvPicPr>
          <p:nvPr/>
        </p:nvPicPr>
        <p:blipFill>
          <a:blip r:embed="rId4"/>
          <a:stretch>
            <a:fillRect/>
          </a:stretch>
        </p:blipFill>
        <p:spPr>
          <a:xfrm>
            <a:off x="0" y="6461729"/>
            <a:ext cx="338955" cy="396181"/>
          </a:xfrm>
          <a:prstGeom prst="rect">
            <a:avLst/>
          </a:prstGeom>
        </p:spPr>
      </p:pic>
      <p:sp>
        <p:nvSpPr>
          <p:cNvPr id="65" name="TextBox 64"/>
          <p:cNvSpPr txBox="1"/>
          <p:nvPr/>
        </p:nvSpPr>
        <p:spPr>
          <a:xfrm>
            <a:off x="3094953" y="-16995"/>
            <a:ext cx="2970021" cy="584776"/>
          </a:xfrm>
          <a:prstGeom prst="rect">
            <a:avLst/>
          </a:prstGeom>
          <a:noFill/>
        </p:spPr>
        <p:txBody>
          <a:bodyPr wrap="none" rtlCol="0">
            <a:spAutoFit/>
          </a:bodyPr>
          <a:lstStyle/>
          <a:p>
            <a:pPr algn="ctr"/>
            <a:r>
              <a:rPr lang="en-US" sz="3200" i="1" dirty="0" smtClean="0"/>
              <a:t>Scientific output</a:t>
            </a:r>
            <a:endParaRPr lang="en-US" sz="3200" i="1" dirty="0"/>
          </a:p>
        </p:txBody>
      </p:sp>
      <p:pic>
        <p:nvPicPr>
          <p:cNvPr id="24" name="Picture 23"/>
          <p:cNvPicPr>
            <a:picLocks noChangeAspect="1"/>
          </p:cNvPicPr>
          <p:nvPr/>
        </p:nvPicPr>
        <p:blipFill>
          <a:blip r:embed="rId5"/>
          <a:stretch>
            <a:fillRect/>
          </a:stretch>
        </p:blipFill>
        <p:spPr>
          <a:xfrm>
            <a:off x="8303230" y="0"/>
            <a:ext cx="840770" cy="859455"/>
          </a:xfrm>
          <a:prstGeom prst="rect">
            <a:avLst/>
          </a:prstGeom>
        </p:spPr>
      </p:pic>
      <p:pic>
        <p:nvPicPr>
          <p:cNvPr id="14" name="Picture 13" descr="Papers_by_year.pdf"/>
          <p:cNvPicPr>
            <a:picLocks noChangeAspect="1"/>
          </p:cNvPicPr>
          <p:nvPr/>
        </p:nvPicPr>
        <p:blipFill>
          <a:blip r:embed="rId6"/>
          <a:stretch>
            <a:fillRect/>
          </a:stretch>
        </p:blipFill>
        <p:spPr>
          <a:xfrm>
            <a:off x="976630" y="1078229"/>
            <a:ext cx="7009130" cy="4287752"/>
          </a:xfrm>
          <a:prstGeom prst="rect">
            <a:avLst/>
          </a:prstGeom>
        </p:spPr>
      </p:pic>
      <p:sp>
        <p:nvSpPr>
          <p:cNvPr id="15" name="TextBox 14"/>
          <p:cNvSpPr txBox="1"/>
          <p:nvPr/>
        </p:nvSpPr>
        <p:spPr>
          <a:xfrm>
            <a:off x="1618416" y="5365981"/>
            <a:ext cx="6997902" cy="830997"/>
          </a:xfrm>
          <a:prstGeom prst="rect">
            <a:avLst/>
          </a:prstGeom>
          <a:noFill/>
        </p:spPr>
        <p:txBody>
          <a:bodyPr wrap="square" rtlCol="0">
            <a:spAutoFit/>
          </a:bodyPr>
          <a:lstStyle/>
          <a:p>
            <a:pPr marL="285750" indent="-285750">
              <a:buClr>
                <a:srgbClr val="800000"/>
              </a:buClr>
              <a:buFont typeface="Wingdings" charset="2"/>
              <a:buChar char="q"/>
            </a:pPr>
            <a:r>
              <a:rPr lang="en-US" sz="2400" dirty="0" smtClean="0"/>
              <a:t>More than 800 papers have been published, either using FLASH or FLASH results  </a:t>
            </a:r>
            <a:endParaRPr lang="en-US" sz="2400" dirty="0"/>
          </a:p>
        </p:txBody>
      </p:sp>
      <p:sp>
        <p:nvSpPr>
          <p:cNvPr id="16" name="TextBox 15"/>
          <p:cNvSpPr txBox="1"/>
          <p:nvPr/>
        </p:nvSpPr>
        <p:spPr>
          <a:xfrm>
            <a:off x="7374998" y="6426903"/>
            <a:ext cx="1769002" cy="430887"/>
          </a:xfrm>
          <a:prstGeom prst="rect">
            <a:avLst/>
          </a:prstGeom>
          <a:noFill/>
        </p:spPr>
        <p:txBody>
          <a:bodyPr wrap="square" rtlCol="0">
            <a:spAutoFit/>
          </a:bodyPr>
          <a:lstStyle/>
          <a:p>
            <a:r>
              <a:rPr lang="en-US" sz="2200" i="1" dirty="0" smtClean="0">
                <a:solidFill>
                  <a:srgbClr val="000000"/>
                </a:solidFill>
              </a:rPr>
              <a:t>LLE, 04/23/14</a:t>
            </a:r>
            <a:endParaRPr lang="en-US" sz="2200" i="1" dirty="0">
              <a:solidFill>
                <a:srgbClr val="000000"/>
              </a:solidFill>
            </a:endParaRPr>
          </a:p>
        </p:txBody>
      </p:sp>
    </p:spTree>
    <p:extLst>
      <p:ext uri="{BB962C8B-B14F-4D97-AF65-F5344CB8AC3E}">
        <p14:creationId xmlns:p14="http://schemas.microsoft.com/office/powerpoint/2010/main" val="2534862484"/>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  \Delta t_{\rm adv} \sim \frac{\Delta x}{\lambda_{\rm max}} \;,\quad&#10;  \Delta t_{\rm dff} \sim \frac{\Delta x^2}{\eta}\;,\quad&#10;  \Delta t_{\rm rad} \sim \frac{p}{\Lambda_{\rm cool}}  &#10;\]&#10;\end{document}"/>
  <p:tag name="EXTERNALNAME" val="TP_tmp"/>
  <p:tag name="BLEND" val="0"/>
  <p:tag name="TRANSPARENT" val="0"/>
  <p:tag name="RESOLUTION" val="600"/>
  <p:tag name="WORKAROUNDTRANSPARENCYBUG" val="0"/>
  <p:tag name="ALLOWFONTSUBSTITUTION" val="0"/>
  <p:tag name="BITMAPFORMAT" val="bmpmono"/>
  <p:tag name="ORIGWIDTH" val="213"/>
  <p:tag name="PICTUREFILESIZE" val="46654"/>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 L_0 \, (\textrm{cm}) \;,\quad &#10;  \rho_0 \, (\textrm{gr/cm}^3) \;,\quad&#10; v_0  \, (\textrm{cm/s}) \quad\Longrightarrow\quad t_0 = L_0/v_0&#10;\]&#10;\end{document}&#10;"/>
  <p:tag name="EXTERNALNAME" val="TP_tmp"/>
  <p:tag name="BLEND" val="0"/>
  <p:tag name="TRANSPARENT" val="0"/>
  <p:tag name="RESOLUTION" val="600"/>
  <p:tag name="WORKAROUNDTRANSPARENCYBUG" val="0"/>
  <p:tag name="ALLOWFONTSUBSTITUTION" val="0"/>
  <p:tag name="BITMAPFORMAT" val="bmpmono"/>
  <p:tag name="ORIGWIDTH" val="247"/>
  <p:tag name="PICTUREFILESIZE" val="2814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Revolution.thmx</Template>
  <TotalTime>10686</TotalTime>
  <Words>4192</Words>
  <Application>Microsoft Macintosh PowerPoint</Application>
  <PresentationFormat>On-screen Show (4:3)</PresentationFormat>
  <Paragraphs>873</Paragraphs>
  <Slides>80</Slides>
  <Notes>29</Notes>
  <HiddenSlides>0</HiddenSlides>
  <MMClips>2</MMClips>
  <ScaleCrop>false</ScaleCrop>
  <HeadingPairs>
    <vt:vector size="4" baseType="variant">
      <vt:variant>
        <vt:lpstr>Theme</vt:lpstr>
      </vt:variant>
      <vt:variant>
        <vt:i4>1</vt:i4>
      </vt:variant>
      <vt:variant>
        <vt:lpstr>Slide Titles</vt:lpstr>
      </vt:variant>
      <vt:variant>
        <vt:i4>80</vt:i4>
      </vt:variant>
    </vt:vector>
  </HeadingPairs>
  <TitlesOfParts>
    <vt:vector size="8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Department of Astronomy &amp; Astrophysics University of Chicago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Petros Tzeferacos</dc:creator>
  <cp:lastModifiedBy>Petros Tzeferacos</cp:lastModifiedBy>
  <cp:revision>816</cp:revision>
  <dcterms:created xsi:type="dcterms:W3CDTF">2013-03-08T02:38:23Z</dcterms:created>
  <dcterms:modified xsi:type="dcterms:W3CDTF">2014-04-23T21:33:00Z</dcterms:modified>
</cp:coreProperties>
</file>